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gAr0qBII0jU1GI1+7xwSMhHFnq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4FFB57-B795-480C-B9EE-2F8CBCF85E6C}">
  <a:tblStyle styleId="{D94FFB57-B795-480C-B9EE-2F8CBCF85E6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narrative nonfiction is a special kind of story.</a:t>
            </a:r>
            <a:endParaRPr/>
          </a:p>
          <a:p>
            <a:pPr indent="-256032" lvl="1" marL="713232" rtl="0" algn="l">
              <a:lnSpc>
                <a:spcPct val="100000"/>
              </a:lnSpc>
              <a:spcBef>
                <a:spcPts val="0"/>
              </a:spcBef>
              <a:spcAft>
                <a:spcPts val="0"/>
              </a:spcAft>
              <a:buSzPts val="1200"/>
              <a:buFont typeface="Arial"/>
              <a:buChar char="•"/>
            </a:pPr>
            <a:r>
              <a:rPr lang="en-US"/>
              <a:t>Narrative nonfiction tells about real people, places, and events.</a:t>
            </a:r>
            <a:endParaRPr/>
          </a:p>
          <a:p>
            <a:pPr indent="-256032" lvl="1" marL="713232" rtl="0" algn="l">
              <a:lnSpc>
                <a:spcPct val="100000"/>
              </a:lnSpc>
              <a:spcBef>
                <a:spcPts val="0"/>
              </a:spcBef>
              <a:spcAft>
                <a:spcPts val="0"/>
              </a:spcAft>
              <a:buSzPts val="1200"/>
              <a:buFont typeface="Arial"/>
              <a:buChar char="•"/>
            </a:pPr>
            <a:r>
              <a:rPr lang="en-US"/>
              <a:t>Things that are real are called facts. Facts are pieces of information that can be proved true.</a:t>
            </a:r>
            <a:endParaRPr/>
          </a:p>
          <a:p>
            <a:pPr indent="-256032" lvl="0" marL="256032" rtl="0" algn="l">
              <a:lnSpc>
                <a:spcPct val="100000"/>
              </a:lnSpc>
              <a:spcBef>
                <a:spcPts val="0"/>
              </a:spcBef>
              <a:spcAft>
                <a:spcPts val="0"/>
              </a:spcAft>
              <a:buSzPts val="1200"/>
              <a:buFont typeface="Calibri"/>
              <a:buAutoNum type="arabicPeriod"/>
            </a:pPr>
            <a:r>
              <a:rPr lang="en-US"/>
              <a:t>Readers look for the facts in a narrative nonfiction text. Understanding what is a fact helps a reader better understand the text.</a:t>
            </a:r>
            <a:endParaRPr/>
          </a:p>
          <a:p>
            <a:pPr indent="-256032" lvl="0" marL="256032" rtl="0" algn="l">
              <a:lnSpc>
                <a:spcPct val="100000"/>
              </a:lnSpc>
              <a:spcBef>
                <a:spcPts val="0"/>
              </a:spcBef>
              <a:spcAft>
                <a:spcPts val="0"/>
              </a:spcAft>
              <a:buSzPts val="1200"/>
              <a:buFont typeface="Calibri"/>
              <a:buAutoNum type="arabicPeriod"/>
            </a:pPr>
            <a:r>
              <a:rPr lang="en-US"/>
              <a:t>Model finding the real people, places, and events in a narrative nonfiction text. Remind students that they listened to a narrative nonfiction text, “Our Trip to the Beach.”</a:t>
            </a:r>
            <a:endParaRPr/>
          </a:p>
          <a:p>
            <a:pPr indent="-256032" lvl="1" marL="713232" rtl="0" algn="l">
              <a:lnSpc>
                <a:spcPct val="100000"/>
              </a:lnSpc>
              <a:spcBef>
                <a:spcPts val="0"/>
              </a:spcBef>
              <a:spcAft>
                <a:spcPts val="0"/>
              </a:spcAft>
              <a:buSzPts val="1200"/>
              <a:buFont typeface="Arial"/>
              <a:buChar char="•"/>
            </a:pPr>
            <a:r>
              <a:rPr lang="en-US"/>
              <a:t>“</a:t>
            </a:r>
            <a:r>
              <a:rPr i="1" lang="en-US"/>
              <a:t>Our Trip to the Beach” is about a girl who thought she found a seashell on the beach. Her mom explained that it was a fossil.</a:t>
            </a:r>
            <a:endParaRPr/>
          </a:p>
          <a:p>
            <a:pPr indent="-256032" lvl="1" marL="713232" rtl="0" algn="l">
              <a:lnSpc>
                <a:spcPct val="100000"/>
              </a:lnSpc>
              <a:spcBef>
                <a:spcPts val="0"/>
              </a:spcBef>
              <a:spcAft>
                <a:spcPts val="0"/>
              </a:spcAft>
              <a:buSzPts val="1200"/>
              <a:buFont typeface="Arial"/>
              <a:buChar char="•"/>
            </a:pPr>
            <a:r>
              <a:rPr i="1" lang="en-US"/>
              <a:t>The girl’s mom then told her about how fossils were made. Her mom gave facts.</a:t>
            </a:r>
            <a:endParaRPr/>
          </a:p>
          <a:p>
            <a:pPr indent="-256032" lvl="1" marL="713232" rtl="0" algn="l">
              <a:lnSpc>
                <a:spcPct val="100000"/>
              </a:lnSpc>
              <a:spcBef>
                <a:spcPts val="0"/>
              </a:spcBef>
              <a:spcAft>
                <a:spcPts val="0"/>
              </a:spcAft>
              <a:buSzPts val="1200"/>
              <a:buFont typeface="Arial"/>
              <a:buChar char="•"/>
            </a:pPr>
            <a:r>
              <a:rPr i="1" lang="en-US"/>
              <a:t>The part of the story about how fossils are formed is true and is filled with facts. That is what makes it narrative nonfiction.</a:t>
            </a:r>
            <a:endParaRPr/>
          </a:p>
          <a:p>
            <a:pPr indent="-256032" lvl="0" marL="256032" rtl="0" algn="l">
              <a:lnSpc>
                <a:spcPct val="100000"/>
              </a:lnSpc>
              <a:spcBef>
                <a:spcPts val="0"/>
              </a:spcBef>
              <a:spcAft>
                <a:spcPts val="0"/>
              </a:spcAft>
              <a:buSzPts val="1200"/>
              <a:buFont typeface="Calibri"/>
              <a:buAutoNum type="arabicPeriod"/>
            </a:pPr>
            <a:r>
              <a:rPr lang="en-US"/>
              <a:t>Have students turn to p. 67 and look at the anchor chart. Point out that the chart shows things that really happened.</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4 Week 2: Narrative Nonfiction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the strategies to identify the facts in narrative nonfiction. </a:t>
            </a:r>
            <a:endParaRPr/>
          </a:p>
          <a:p>
            <a:pPr indent="-265176" lvl="0" marL="265176" rtl="0" algn="l">
              <a:lnSpc>
                <a:spcPct val="100000"/>
              </a:lnSpc>
              <a:spcBef>
                <a:spcPts val="0"/>
              </a:spcBef>
              <a:spcAft>
                <a:spcPts val="0"/>
              </a:spcAft>
              <a:buSzPts val="1200"/>
              <a:buFont typeface="Calibri"/>
              <a:buAutoNum type="arabicPeriod"/>
            </a:pPr>
            <a:r>
              <a:rPr lang="en-US"/>
              <a:t>Read aloud the sentences on p. 66 of the Student Interactive. Have students discuss with a partner whether the sentences state facts and how they know.</a:t>
            </a:r>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synonyms are words with the same or similar meanings. To tell if words are synonyms, students can:</a:t>
            </a:r>
            <a:endParaRPr/>
          </a:p>
          <a:p>
            <a:pPr indent="-228600" lvl="1" marL="685800" rtl="0" algn="l">
              <a:lnSpc>
                <a:spcPct val="100000"/>
              </a:lnSpc>
              <a:spcBef>
                <a:spcPts val="0"/>
              </a:spcBef>
              <a:spcAft>
                <a:spcPts val="0"/>
              </a:spcAft>
              <a:buSzPts val="1200"/>
              <a:buFont typeface="Arial"/>
              <a:buChar char="•"/>
            </a:pPr>
            <a:r>
              <a:rPr lang="en-US"/>
              <a:t>Say the first word. What does it mean?</a:t>
            </a:r>
            <a:endParaRPr/>
          </a:p>
          <a:p>
            <a:pPr indent="-228600" lvl="1" marL="685800" rtl="0" algn="l">
              <a:lnSpc>
                <a:spcPct val="100000"/>
              </a:lnSpc>
              <a:spcBef>
                <a:spcPts val="0"/>
              </a:spcBef>
              <a:spcAft>
                <a:spcPts val="0"/>
              </a:spcAft>
              <a:buSzPts val="1200"/>
              <a:buFont typeface="Arial"/>
              <a:buChar char="•"/>
            </a:pPr>
            <a:r>
              <a:rPr lang="en-US"/>
              <a:t>Say the second word. What does it mean?</a:t>
            </a:r>
            <a:endParaRPr/>
          </a:p>
          <a:p>
            <a:pPr indent="-228600" lvl="1" marL="685800" rtl="0" algn="l">
              <a:lnSpc>
                <a:spcPct val="100000"/>
              </a:lnSpc>
              <a:spcBef>
                <a:spcPts val="0"/>
              </a:spcBef>
              <a:spcAft>
                <a:spcPts val="0"/>
              </a:spcAft>
              <a:buSzPts val="1200"/>
              <a:buFont typeface="Arial"/>
              <a:buChar char="•"/>
            </a:pPr>
            <a:r>
              <a:rPr lang="en-US"/>
              <a:t>Do the two words have similar meanings? If so, they are synonyms.</a:t>
            </a:r>
            <a:endParaRPr/>
          </a:p>
          <a:p>
            <a:pPr indent="-228600" lvl="0" marL="228600" rtl="0" algn="l">
              <a:lnSpc>
                <a:spcPct val="100000"/>
              </a:lnSpc>
              <a:spcBef>
                <a:spcPts val="0"/>
              </a:spcBef>
              <a:spcAft>
                <a:spcPts val="0"/>
              </a:spcAft>
              <a:buSzPts val="1200"/>
              <a:buFont typeface="Calibri"/>
              <a:buAutoNum type="arabicPeriod"/>
            </a:pPr>
            <a:r>
              <a:rPr lang="en-US"/>
              <a:t>Tell students that learning synonyms for words can help expand their vocabulary and help them read. Say:  </a:t>
            </a:r>
            <a:r>
              <a:rPr i="1" lang="en-US"/>
              <a:t>I know that the word large means that something is big. I can find a synonym for the word large: gigantic. Gigantic is a good word to know.</a:t>
            </a:r>
            <a:endParaRPr/>
          </a:p>
          <a:p>
            <a:pPr indent="-228600" lvl="0" marL="228600" rtl="0" algn="l">
              <a:lnSpc>
                <a:spcPct val="100000"/>
              </a:lnSpc>
              <a:spcBef>
                <a:spcPts val="0"/>
              </a:spcBef>
              <a:spcAft>
                <a:spcPts val="0"/>
              </a:spcAft>
              <a:buSzPts val="1200"/>
              <a:buFont typeface="Calibri"/>
              <a:buAutoNum type="arabicPeriod"/>
            </a:pPr>
            <a:r>
              <a:rPr lang="en-US"/>
              <a:t>Provide additional synonym pairs, such as small and tiny, wet and damp, and cool and cold. Discuss with students how the words are synonyms. Read the words in the boxes on p. 83 in the Student Interactive. Explain what tradition means. Ask students which picture might represent a tradition.</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83. Provide assistance as needed.</a:t>
            </a:r>
            <a:endParaRPr i="1" sz="1200">
              <a:latin typeface="Calibri"/>
              <a:ea typeface="Calibri"/>
              <a:cs typeface="Calibri"/>
              <a:sym typeface="Calibri"/>
            </a:endParaRPr>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following uppercase and lowercase letters: Vv.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writing each letter, calling students’ attention to how they start at the top left, go straight down to the right, and then move straight up to the top right. Point out that the uppercase and lowercase Vv are formed the same way, but the uppercase V is taller than the lowercase v. Have them practice forming the letters in the air.</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202 from the Resource Download Center to practice writing Vv.</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U4W1L1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The setting of a personal narrative is the place and time in which the story takes place. Authors describe the setting of their stories using words and pictures. The setting of a personal narrative is a real place and a real time.</a:t>
            </a:r>
            <a:endParaRPr/>
          </a:p>
          <a:p>
            <a:pPr indent="-228600" lvl="0" marL="228600" rtl="0" algn="l">
              <a:lnSpc>
                <a:spcPct val="100000"/>
              </a:lnSpc>
              <a:spcBef>
                <a:spcPts val="0"/>
              </a:spcBef>
              <a:spcAft>
                <a:spcPts val="0"/>
              </a:spcAft>
              <a:buSzPts val="1200"/>
              <a:buFont typeface="Calibri"/>
              <a:buAutoNum type="arabicPeriod"/>
            </a:pPr>
            <a:r>
              <a:rPr lang="en-US"/>
              <a:t>Show a book from the stack that includes many details about the setting in the text and pictures. Read the text aloud. Pause when you finish reading each page, and ask students if they notice any details about the setting. Explain that authors give a lot of big details and little details in the background that help the reader picture the story.</a:t>
            </a:r>
            <a:endParaRPr/>
          </a:p>
          <a:p>
            <a:pPr indent="-228600" lvl="0" marL="228600" rtl="0" algn="l">
              <a:lnSpc>
                <a:spcPct val="100000"/>
              </a:lnSpc>
              <a:spcBef>
                <a:spcPts val="0"/>
              </a:spcBef>
              <a:spcAft>
                <a:spcPts val="0"/>
              </a:spcAft>
              <a:buSzPts val="1200"/>
              <a:buFont typeface="Calibri"/>
              <a:buAutoNum type="arabicPeriod"/>
            </a:pPr>
            <a:r>
              <a:rPr lang="en-US"/>
              <a:t>On a flipchart or board, make a stick figure drawing of yourself. Include a desk and another stick figure to represent a student. Beneath the drawing write Today I went to school. Ask students to name the setting (school, today). Then ask them what you should add to your background. Tell students to look around the classroom and suggest details for your background.</a:t>
            </a:r>
            <a:endParaRPr/>
          </a:p>
          <a:p>
            <a:pPr indent="-228600" lvl="0" marL="228600" rtl="0" algn="l">
              <a:lnSpc>
                <a:spcPct val="100000"/>
              </a:lnSpc>
              <a:spcBef>
                <a:spcPts val="0"/>
              </a:spcBef>
              <a:spcAft>
                <a:spcPts val="0"/>
              </a:spcAft>
              <a:buSzPts val="1200"/>
              <a:buFont typeface="Calibri"/>
              <a:buAutoNum type="arabicPeriod"/>
            </a:pPr>
            <a:r>
              <a:rPr lang="en-US"/>
              <a:t>Direct students to p. 87 of the Student Interactive. Read the page aloud and have students circle the pictures of settings that they could compose in a personal narrative. Remind them that a personal narrative is a story that happened in real life, so the setting of their story should be somewhere they have been.</a:t>
            </a:r>
            <a:endParaRPr b="0" i="1" u="none" strike="noStrike">
              <a:solidFill>
                <a:srgbClr val="373536"/>
              </a:solidFill>
              <a:latin typeface="Calibri"/>
              <a:ea typeface="Calibri"/>
              <a:cs typeface="Calibri"/>
              <a:sym typeface="Calibri"/>
            </a:endParaRPr>
          </a:p>
        </p:txBody>
      </p:sp>
      <p:sp>
        <p:nvSpPr>
          <p:cNvPr id="240" name="Google Shape;24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learning how to add details to a setting, students should continue writing independently. Ask them to review the personal narrative they are writing to make sure a reader can tell where and when the story takes place. Remind them that they can add details to the pictures as well as the words. </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Use stack texts to show setting details in drawings or pictures.</a:t>
            </a:r>
            <a:endParaRPr/>
          </a:p>
          <a:p>
            <a:pPr indent="-457200" lvl="1" marL="914400" rtl="0" algn="l">
              <a:lnSpc>
                <a:spcPct val="100000"/>
              </a:lnSpc>
              <a:spcBef>
                <a:spcPts val="0"/>
              </a:spcBef>
              <a:spcAft>
                <a:spcPts val="0"/>
              </a:spcAft>
              <a:buSzPts val="1200"/>
              <a:buFont typeface="Arial"/>
              <a:buChar char="•"/>
            </a:pPr>
            <a:r>
              <a:rPr lang="en-US"/>
              <a:t>Shared - As students write, share details they could include in their setting.</a:t>
            </a:r>
            <a:endParaRPr/>
          </a:p>
          <a:p>
            <a:pPr indent="-457200" lvl="1" marL="914400" rtl="0" algn="l">
              <a:lnSpc>
                <a:spcPct val="100000"/>
              </a:lnSpc>
              <a:spcBef>
                <a:spcPts val="0"/>
              </a:spcBef>
              <a:spcAft>
                <a:spcPts val="0"/>
              </a:spcAft>
              <a:buSzPts val="1200"/>
              <a:buFont typeface="Arial"/>
              <a:buChar char="•"/>
            </a:pPr>
            <a:r>
              <a:rPr lang="en-US"/>
              <a:t>Guided - Prompt students with questions about what is found in their setting.</a:t>
            </a:r>
            <a:endParaRPr/>
          </a:p>
          <a:p>
            <a:pPr indent="-228600" lvl="0" marL="228600" rtl="0" algn="l">
              <a:lnSpc>
                <a:spcPct val="100000"/>
              </a:lnSpc>
              <a:spcBef>
                <a:spcPts val="0"/>
              </a:spcBef>
              <a:spcAft>
                <a:spcPts val="0"/>
              </a:spcAft>
              <a:buSzPts val="1200"/>
              <a:buFont typeface="Calibri"/>
              <a:buAutoNum type="arabicPeriod"/>
            </a:pPr>
            <a:r>
              <a:rPr lang="en-US"/>
              <a:t>Call on students with whom you conferred to share their settings with the class. Remind students to tell both the place and the time.</a:t>
            </a:r>
            <a:endParaRPr b="0" i="0" u="none" strike="noStrike">
              <a:solidFill>
                <a:srgbClr val="000000"/>
              </a:solidFill>
              <a:latin typeface="Calibri"/>
              <a:ea typeface="Calibri"/>
              <a:cs typeface="Calibri"/>
              <a:sym typeface="Calibri"/>
            </a:endParaRPr>
          </a:p>
        </p:txBody>
      </p:sp>
      <p:sp>
        <p:nvSpPr>
          <p:cNvPr id="253" name="Google Shape;25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Playing at the park is </a:t>
            </a:r>
            <a:r>
              <a:rPr b="1" lang="en-US"/>
              <a:t>fun</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need to finish my math homework </a:t>
            </a:r>
            <a:r>
              <a:rPr b="1" lang="en-US"/>
              <a:t>now</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Please put </a:t>
            </a:r>
            <a:r>
              <a:rPr b="1" lang="en-US"/>
              <a:t>all</a:t>
            </a:r>
            <a:r>
              <a:rPr lang="en-US"/>
              <a:t> the books back on the shelf.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uncle spilled juice on the </a:t>
            </a:r>
            <a:r>
              <a:rPr b="1" lang="en-US"/>
              <a:t>rug</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filled the </a:t>
            </a:r>
            <a:r>
              <a:rPr b="1" lang="en-US"/>
              <a:t>cup</a:t>
            </a:r>
            <a:r>
              <a:rPr lang="en-US"/>
              <a:t> too full.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nice, </a:t>
            </a:r>
            <a:r>
              <a:rPr b="1" lang="en-US"/>
              <a:t>but</a:t>
            </a:r>
            <a:r>
              <a:rPr lang="en-US"/>
              <a:t> her dog growled at me</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66" name="Google Shape;2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Review with students that complete sentences begin with a capital letter and have a naming part and an action part. Invite volunteers to tell you complete sentences.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Display this sentence on the board: The man went to the store. Ask a student to circle the capital letter at the beginning of the sentence.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work with a partner to complete the following sentence frame by adding an action part: The girl ____.</a:t>
            </a:r>
            <a:endParaRPr b="0" i="0" sz="1800" u="none" strike="noStrike">
              <a:solidFill>
                <a:srgbClr val="000000"/>
              </a:solidFill>
              <a:latin typeface="Calibri"/>
              <a:ea typeface="Calibri"/>
              <a:cs typeface="Calibri"/>
              <a:sym typeface="Calibri"/>
            </a:endParaRPr>
          </a:p>
        </p:txBody>
      </p:sp>
      <p:sp>
        <p:nvSpPr>
          <p:cNvPr id="283" name="Google Shape;28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tub Picture Card</a:t>
            </a:r>
            <a:r>
              <a:rPr b="0" lang="en-US"/>
              <a:t>. </a:t>
            </a:r>
            <a:r>
              <a:rPr b="0" i="1" lang="en-US"/>
              <a:t>This is a picture of a tub. I hear the sound /u/ in the middle of tub</a:t>
            </a:r>
            <a:r>
              <a:rPr lang="en-US"/>
              <a:t>. Turn the card over. </a:t>
            </a:r>
            <a:r>
              <a:rPr i="1" lang="en-US"/>
              <a:t>The sound /u/ is spelled u in tub.</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Draw a simple tube on the board. </a:t>
            </a:r>
            <a:r>
              <a:rPr i="1" lang="en-US"/>
              <a:t>This is a picture of a tube. I hear the sound /ū/ in the middle of tube</a:t>
            </a:r>
            <a:r>
              <a:rPr lang="en-US"/>
              <a:t>. Write the word tube on the board. </a:t>
            </a:r>
            <a:r>
              <a:rPr i="1" lang="en-US"/>
              <a:t>The sound /ū/ in tube is spelled with the pattern u_e.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vowel u and the vowel pattern u_e on the board. Have several students tell you the sound each one spells.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words cub and cube on the board. </a:t>
            </a:r>
            <a:r>
              <a:rPr i="1" lang="en-US"/>
              <a:t>Let’s read these words together</a:t>
            </a:r>
            <a:r>
              <a:rPr lang="en-US"/>
              <a:t>. Point to each letter in cub as students identify the letter sound. </a:t>
            </a:r>
            <a:r>
              <a:rPr i="1" lang="en-US"/>
              <a:t>What sound does c spell? What sound does u spell? What sound does b spell? Now let’s blend the sounds to read the word: /k/ /u/ /b/, cub. </a:t>
            </a:r>
            <a:r>
              <a:rPr lang="en-US"/>
              <a:t>Continue with the word cube.</a:t>
            </a:r>
            <a:endParaRPr i="1"/>
          </a:p>
        </p:txBody>
      </p:sp>
      <p:sp>
        <p:nvSpPr>
          <p:cNvPr id="307" name="Google Shape;3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p. 56 in the Student Interactive.</a:t>
            </a:r>
            <a:endParaRPr b="1">
              <a:latin typeface="Calibri"/>
              <a:ea typeface="Calibri"/>
              <a:cs typeface="Calibri"/>
              <a:sym typeface="Calibri"/>
            </a:endParaRPr>
          </a:p>
        </p:txBody>
      </p:sp>
      <p:sp>
        <p:nvSpPr>
          <p:cNvPr id="324" name="Google Shape;32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a:t>
            </a:r>
            <a:r>
              <a:rPr i="1" lang="en-US"/>
              <a:t>pretty, all, and now</a:t>
            </a:r>
            <a:r>
              <a:rPr lang="en-US"/>
              <a:t>. </a:t>
            </a:r>
            <a:endParaRPr/>
          </a:p>
          <a:p>
            <a:pPr indent="-256032" lvl="0" marL="256032" rtl="0" algn="l">
              <a:lnSpc>
                <a:spcPct val="100000"/>
              </a:lnSpc>
              <a:spcBef>
                <a:spcPts val="0"/>
              </a:spcBef>
              <a:spcAft>
                <a:spcPts val="0"/>
              </a:spcAft>
              <a:buSzPts val="1200"/>
              <a:buFont typeface="Calibri"/>
              <a:buAutoNum type="arabicPeriod"/>
            </a:pPr>
            <a:r>
              <a:rPr lang="en-US"/>
              <a:t>Have students</a:t>
            </a:r>
            <a:endParaRPr/>
          </a:p>
          <a:p>
            <a:pPr indent="-256032" lvl="1" marL="713232" rtl="0" algn="l">
              <a:lnSpc>
                <a:spcPct val="100000"/>
              </a:lnSpc>
              <a:spcBef>
                <a:spcPts val="0"/>
              </a:spcBef>
              <a:spcAft>
                <a:spcPts val="0"/>
              </a:spcAft>
              <a:buSzPts val="1200"/>
              <a:buFont typeface="Arial"/>
              <a:buChar char="•"/>
            </a:pPr>
            <a:r>
              <a:rPr lang="en-US"/>
              <a:t>read each word. </a:t>
            </a:r>
            <a:endParaRPr/>
          </a:p>
          <a:p>
            <a:pPr indent="-256032" lvl="1" marL="713232" rtl="0" algn="l">
              <a:lnSpc>
                <a:spcPct val="100000"/>
              </a:lnSpc>
              <a:spcBef>
                <a:spcPts val="0"/>
              </a:spcBef>
              <a:spcAft>
                <a:spcPts val="0"/>
              </a:spcAft>
              <a:buSzPts val="1200"/>
              <a:buFont typeface="Arial"/>
              <a:buChar char="•"/>
            </a:pPr>
            <a:r>
              <a:rPr lang="en-US"/>
              <a:t>spell each word, hopping as they say each letter.</a:t>
            </a:r>
            <a:endParaRPr/>
          </a:p>
        </p:txBody>
      </p:sp>
      <p:sp>
        <p:nvSpPr>
          <p:cNvPr id="337" name="Google Shape;33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Introduce the words past, shovels, brushes, and scientists from p. 68 of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students share what they already know about the words. Ask questions such as: </a:t>
            </a:r>
            <a:r>
              <a:rPr i="1" lang="en-US"/>
              <a:t>What does it mean when something happens in the past? What do you know about what scientists do? How would you use shovels or brushes?</a:t>
            </a:r>
            <a:endParaRPr/>
          </a:p>
          <a:p>
            <a:pPr indent="-228600" lvl="0" marL="228600" rtl="0" algn="l">
              <a:lnSpc>
                <a:spcPct val="100000"/>
              </a:lnSpc>
              <a:spcBef>
                <a:spcPts val="0"/>
              </a:spcBef>
              <a:spcAft>
                <a:spcPts val="0"/>
              </a:spcAft>
              <a:buSzPts val="1200"/>
              <a:buFont typeface="Calibri"/>
              <a:buAutoNum type="arabicPeriod"/>
            </a:pPr>
            <a:r>
              <a:rPr lang="en-US"/>
              <a:t>Ask students to look for these words as you read the text.</a:t>
            </a:r>
            <a:endParaRPr i="0" sz="1200">
              <a:latin typeface="Calibri"/>
              <a:ea typeface="Calibri"/>
              <a:cs typeface="Calibri"/>
              <a:sym typeface="Calibri"/>
            </a:endParaRPr>
          </a:p>
        </p:txBody>
      </p:sp>
      <p:sp>
        <p:nvSpPr>
          <p:cNvPr id="350" name="Google Shape;35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Discuss the First Read Strategies with students. Tell students that looking at the title and pictures before reading can help them figure out what a text will be about. </a:t>
            </a:r>
            <a:r>
              <a:rPr i="1" lang="en-US"/>
              <a:t>Listen to the title and look at the pictures. What do you think the text will be about?</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First Read Strategies</a:t>
            </a:r>
            <a:endParaRPr/>
          </a:p>
          <a:p>
            <a:pPr indent="-228600" lvl="1" marL="685800" rtl="0" algn="l">
              <a:lnSpc>
                <a:spcPct val="100000"/>
              </a:lnSpc>
              <a:spcBef>
                <a:spcPts val="0"/>
              </a:spcBef>
              <a:spcAft>
                <a:spcPts val="0"/>
              </a:spcAft>
              <a:buClr>
                <a:schemeClr val="dk1"/>
              </a:buClr>
              <a:buSzPts val="1200"/>
              <a:buFont typeface="Arial"/>
              <a:buChar char="•"/>
            </a:pPr>
            <a:r>
              <a:rPr lang="en-US"/>
              <a:t>READ Read or listen to the text. During the first reading, work to understand what the text is about. </a:t>
            </a:r>
            <a:endParaRPr/>
          </a:p>
          <a:p>
            <a:pPr indent="-228600" lvl="1" marL="685800" rtl="0" algn="l">
              <a:lnSpc>
                <a:spcPct val="100000"/>
              </a:lnSpc>
              <a:spcBef>
                <a:spcPts val="0"/>
              </a:spcBef>
              <a:spcAft>
                <a:spcPts val="0"/>
              </a:spcAft>
              <a:buClr>
                <a:schemeClr val="dk1"/>
              </a:buClr>
              <a:buSzPts val="1200"/>
              <a:buFont typeface="Arial"/>
              <a:buChar char="•"/>
            </a:pPr>
            <a:r>
              <a:rPr lang="en-US"/>
              <a:t>LOOK Look at the pictures to help understand the text. </a:t>
            </a:r>
            <a:endParaRPr/>
          </a:p>
          <a:p>
            <a:pPr indent="-228600" lvl="1" marL="685800" rtl="0" algn="l">
              <a:lnSpc>
                <a:spcPct val="100000"/>
              </a:lnSpc>
              <a:spcBef>
                <a:spcPts val="0"/>
              </a:spcBef>
              <a:spcAft>
                <a:spcPts val="0"/>
              </a:spcAft>
              <a:buClr>
                <a:schemeClr val="dk1"/>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chemeClr val="dk1"/>
              </a:buClr>
              <a:buSzPts val="1200"/>
              <a:buFont typeface="Arial"/>
              <a:buChar char="•"/>
            </a:pPr>
            <a:r>
              <a:rPr lang="en-US"/>
              <a:t>TALK Talk to a partner about the text.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b="0" i="1" sz="1200" u="none" strike="noStrike">
              <a:latin typeface="Calibri"/>
              <a:ea typeface="Calibri"/>
              <a:cs typeface="Calibri"/>
              <a:sym typeface="Calibri"/>
            </a:endParaRPr>
          </a:p>
        </p:txBody>
      </p:sp>
      <p:sp>
        <p:nvSpPr>
          <p:cNvPr id="362" name="Google Shape;3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THINK ALOUD </a:t>
            </a:r>
            <a:r>
              <a:rPr i="1" lang="en-US"/>
              <a:t>Looking at the details in the pictures can help me better understand what I read. I can see some big equipment. A worker is steering the huge shovel of the truck to dig dirt out of the ground. There are also two workers using shovels to put dirt in a wheelbarrow. They will use the wheelbarrow to carry the dirt away. Looking at the picture helps me understand how the workers are doing the work and the tools they are using. </a:t>
            </a:r>
            <a:endParaRPr i="1" sz="1200" u="none" strike="noStrike">
              <a:latin typeface="Calibri"/>
              <a:ea typeface="Calibri"/>
              <a:cs typeface="Calibri"/>
              <a:sym typeface="Calibri"/>
            </a:endParaRPr>
          </a:p>
        </p:txBody>
      </p:sp>
      <p:sp>
        <p:nvSpPr>
          <p:cNvPr id="374" name="Google Shape;3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387" name="Google Shape;38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THINK ALOUD </a:t>
            </a:r>
            <a:r>
              <a:rPr i="1" lang="en-US"/>
              <a:t>As I read, I have questions about the text and pictures. How did the scientists figure out what the wall was for? How do they know what kinds of games were played there? When I ask questions, it helps me pay closer attention as I read. It helps me understand the text better. </a:t>
            </a:r>
            <a:endParaRPr i="1"/>
          </a:p>
        </p:txBody>
      </p:sp>
      <p:sp>
        <p:nvSpPr>
          <p:cNvPr id="400" name="Google Shape;40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13" name="Google Shape;413;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Use these suggestions to prompt students’ initial responses to reading Uncovering the Past.</a:t>
            </a:r>
            <a:endParaRPr/>
          </a:p>
          <a:p>
            <a:pPr indent="-228600" lvl="1" marL="685800" rtl="0" algn="l">
              <a:lnSpc>
                <a:spcPct val="100000"/>
              </a:lnSpc>
              <a:spcBef>
                <a:spcPts val="0"/>
              </a:spcBef>
              <a:spcAft>
                <a:spcPts val="0"/>
              </a:spcAft>
              <a:buClr>
                <a:srgbClr val="373536"/>
              </a:buClr>
              <a:buSzPts val="1200"/>
              <a:buFont typeface="Arial"/>
              <a:buChar char="•"/>
            </a:pPr>
            <a:r>
              <a:rPr lang="en-US"/>
              <a:t>Retell Tell a partner what you found most interesting about the text.</a:t>
            </a:r>
            <a:endParaRPr/>
          </a:p>
          <a:p>
            <a:pPr indent="-228600" lvl="1" marL="685800" rtl="0" algn="l">
              <a:lnSpc>
                <a:spcPct val="100000"/>
              </a:lnSpc>
              <a:spcBef>
                <a:spcPts val="0"/>
              </a:spcBef>
              <a:spcAft>
                <a:spcPts val="0"/>
              </a:spcAft>
              <a:buClr>
                <a:srgbClr val="373536"/>
              </a:buClr>
              <a:buSzPts val="1200"/>
              <a:buFont typeface="Arial"/>
              <a:buChar char="•"/>
            </a:pPr>
            <a:r>
              <a:rPr lang="en-US"/>
              <a:t>Illustrate Events Have students illustrate one of the main events in the text. Then have partners describe the event by referring to the illustration. </a:t>
            </a:r>
            <a:endParaRPr b="0" i="0" sz="1200" u="none" strike="noStrike">
              <a:solidFill>
                <a:srgbClr val="373536"/>
              </a:solidFill>
              <a:latin typeface="Calibri"/>
              <a:ea typeface="Calibri"/>
              <a:cs typeface="Calibri"/>
              <a:sym typeface="Calibri"/>
            </a:endParaRPr>
          </a:p>
        </p:txBody>
      </p:sp>
      <p:sp>
        <p:nvSpPr>
          <p:cNvPr id="426" name="Google Shape;42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they can often use images or illustrations to figure out or better understand the meaning of a word. The vocabulary words shovels, brushes, past, and scientists can be used to talk about the real people, places, and events in Uncovering the Past.</a:t>
            </a:r>
            <a:endParaRPr/>
          </a:p>
          <a:p>
            <a:pPr indent="-228600" lvl="1" marL="685800" rtl="0" algn="l">
              <a:lnSpc>
                <a:spcPct val="100000"/>
              </a:lnSpc>
              <a:spcBef>
                <a:spcPts val="0"/>
              </a:spcBef>
              <a:spcAft>
                <a:spcPts val="0"/>
              </a:spcAft>
              <a:buClr>
                <a:srgbClr val="373536"/>
              </a:buClr>
              <a:buSzPts val="1200"/>
              <a:buFont typeface="Arial"/>
              <a:buChar char="•"/>
            </a:pPr>
            <a:r>
              <a:rPr lang="en-US"/>
              <a:t>READ each word.</a:t>
            </a:r>
            <a:endParaRPr/>
          </a:p>
          <a:p>
            <a:pPr indent="-228600" lvl="1" marL="685800" rtl="0" algn="l">
              <a:lnSpc>
                <a:spcPct val="100000"/>
              </a:lnSpc>
              <a:spcBef>
                <a:spcPts val="0"/>
              </a:spcBef>
              <a:spcAft>
                <a:spcPts val="0"/>
              </a:spcAft>
              <a:buClr>
                <a:srgbClr val="373536"/>
              </a:buClr>
              <a:buSzPts val="1200"/>
              <a:buFont typeface="Arial"/>
              <a:buChar char="•"/>
            </a:pPr>
            <a:r>
              <a:rPr lang="en-US"/>
              <a:t>LOOK for photographs or illustrations that help you picture and understand the word.</a:t>
            </a:r>
            <a:endParaRPr/>
          </a:p>
          <a:p>
            <a:pPr indent="-228600" lvl="1" marL="685800" rtl="0" algn="l">
              <a:lnSpc>
                <a:spcPct val="100000"/>
              </a:lnSpc>
              <a:spcBef>
                <a:spcPts val="0"/>
              </a:spcBef>
              <a:spcAft>
                <a:spcPts val="0"/>
              </a:spcAft>
              <a:buClr>
                <a:srgbClr val="373536"/>
              </a:buClr>
              <a:buSzPts val="1200"/>
              <a:buFont typeface="Arial"/>
              <a:buChar char="•"/>
            </a:pPr>
            <a:r>
              <a:rPr lang="en-US"/>
              <a:t>THINK about how this word adds to the story. How does this word help show what happens in the story?</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78 in the Student Interactive. Read aloud the word shovels. Model drawing a line from the word to the picture of shovels.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developing vocabulary by completing p. 78 of the Student Interactive.</a:t>
            </a:r>
            <a:endParaRPr b="0" i="0" sz="1200" u="none" strike="noStrike">
              <a:solidFill>
                <a:srgbClr val="373536"/>
              </a:solidFill>
              <a:latin typeface="Calibri"/>
              <a:ea typeface="Calibri"/>
              <a:cs typeface="Calibri"/>
              <a:sym typeface="Calibri"/>
            </a:endParaRPr>
          </a:p>
        </p:txBody>
      </p:sp>
      <p:sp>
        <p:nvSpPr>
          <p:cNvPr id="438" name="Google Shape;438;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79 of the Student Interactive.</a:t>
            </a:r>
            <a:endParaRPr sz="1200">
              <a:latin typeface="Calibri"/>
              <a:ea typeface="Calibri"/>
              <a:cs typeface="Calibri"/>
              <a:sym typeface="Calibri"/>
            </a:endParaRPr>
          </a:p>
        </p:txBody>
      </p:sp>
      <p:sp>
        <p:nvSpPr>
          <p:cNvPr id="451" name="Google Shape;45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 narrator of a personal narrative is the person or character who tells the story. The narrator tells about the characters, setting, and events of a story. In a personal narrative, the author is the narrator of the story because it is a story about his or her life.</a:t>
            </a:r>
            <a:endParaRPr/>
          </a:p>
          <a:p>
            <a:pPr indent="-228600" lvl="0" marL="228600" rtl="0" algn="l">
              <a:lnSpc>
                <a:spcPct val="100000"/>
              </a:lnSpc>
              <a:spcBef>
                <a:spcPts val="0"/>
              </a:spcBef>
              <a:spcAft>
                <a:spcPts val="0"/>
              </a:spcAft>
              <a:buSzPts val="1200"/>
              <a:buFont typeface="Calibri"/>
              <a:buAutoNum type="arabicPeriod"/>
            </a:pPr>
            <a:r>
              <a:rPr lang="en-US"/>
              <a:t>Read the title and author name from a stack book. Tell students that the book is a personal narrative about something that happened in the author’s life. Recall that personal narratives use the words I, me, and my because the story is a true story told by the author. Explain that the author is the narrator, or the person who tells the story.</a:t>
            </a:r>
            <a:endParaRPr/>
          </a:p>
          <a:p>
            <a:pPr indent="-228600" lvl="0" marL="228600" rtl="0" algn="l">
              <a:lnSpc>
                <a:spcPct val="100000"/>
              </a:lnSpc>
              <a:spcBef>
                <a:spcPts val="0"/>
              </a:spcBef>
              <a:spcAft>
                <a:spcPts val="0"/>
              </a:spcAft>
              <a:buSzPts val="1200"/>
              <a:buFont typeface="Calibri"/>
              <a:buAutoNum type="arabicPeriod"/>
            </a:pPr>
            <a:r>
              <a:rPr lang="en-US"/>
              <a:t>Read the stack text aloud. Prompt students to identify the narrator. Then read another stack text or review ones you read during the immersion days. Point out the author’s name on the cover and tell students that he or she is the narrator; the story in the book happened to this person. When they write their own personal narratives, they will be the narrator.</a:t>
            </a:r>
            <a:endParaRPr b="0" i="0" sz="1200" u="none" strike="noStrike">
              <a:solidFill>
                <a:srgbClr val="373536"/>
              </a:solidFill>
              <a:latin typeface="Calibri"/>
              <a:ea typeface="Calibri"/>
              <a:cs typeface="Calibri"/>
              <a:sym typeface="Calibri"/>
            </a:endParaRPr>
          </a:p>
        </p:txBody>
      </p:sp>
      <p:sp>
        <p:nvSpPr>
          <p:cNvPr id="464" name="Google Shape;46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may be able to transition into using their knowledge about narrators in their own writing. Students should write independently, making sure to use words like I, me, and my when they write their personal narratives.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Write a personal narrative about an event students can relate to.</a:t>
            </a:r>
            <a:endParaRPr/>
          </a:p>
          <a:p>
            <a:pPr indent="-228600" lvl="1" marL="685800" rtl="0" algn="l">
              <a:lnSpc>
                <a:spcPct val="100000"/>
              </a:lnSpc>
              <a:spcBef>
                <a:spcPts val="0"/>
              </a:spcBef>
              <a:spcAft>
                <a:spcPts val="0"/>
              </a:spcAft>
              <a:buSzPts val="1200"/>
              <a:buFont typeface="Arial"/>
              <a:buChar char="•"/>
            </a:pPr>
            <a:r>
              <a:rPr lang="en-US"/>
              <a:t>Shared - As you read a stack text, have students identify the narrator in the story.</a:t>
            </a:r>
            <a:endParaRPr/>
          </a:p>
          <a:p>
            <a:pPr indent="-228600" lvl="1" marL="685800" rtl="0" algn="l">
              <a:lnSpc>
                <a:spcPct val="100000"/>
              </a:lnSpc>
              <a:spcBef>
                <a:spcPts val="0"/>
              </a:spcBef>
              <a:spcAft>
                <a:spcPts val="0"/>
              </a:spcAft>
              <a:buSzPts val="1200"/>
              <a:buFont typeface="Arial"/>
              <a:buChar char="•"/>
            </a:pPr>
            <a:r>
              <a:rPr lang="en-US"/>
              <a:t>Guided - Prompt students to think about how they would tell the story to a friend.</a:t>
            </a:r>
            <a:endParaRPr/>
          </a:p>
          <a:p>
            <a:pPr indent="-228600" lvl="0" marL="228600" rtl="0" algn="l">
              <a:lnSpc>
                <a:spcPct val="100000"/>
              </a:lnSpc>
              <a:spcBef>
                <a:spcPts val="0"/>
              </a:spcBef>
              <a:spcAft>
                <a:spcPts val="0"/>
              </a:spcAft>
              <a:buSzPts val="1200"/>
              <a:buFont typeface="Calibri"/>
              <a:buAutoNum type="arabicPeriod"/>
            </a:pPr>
            <a:r>
              <a:rPr lang="en-US"/>
              <a:t>Ask a student with whom you have conferred if you can read a sentence from his or her personal narrative. Once you have done that, engage students in a discussion about who is the reader and who is the narrator of the story,</a:t>
            </a:r>
            <a:endParaRPr/>
          </a:p>
        </p:txBody>
      </p:sp>
      <p:sp>
        <p:nvSpPr>
          <p:cNvPr id="475" name="Google Shape;47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run on the board. Tell students that in run, the sound /u/ is spelled with the letter u. Run also has a CVC pattern. </a:t>
            </a:r>
            <a:endParaRPr/>
          </a:p>
          <a:p>
            <a:pPr indent="-228600" lvl="0" marL="228600" rtl="0" algn="l">
              <a:lnSpc>
                <a:spcPct val="100000"/>
              </a:lnSpc>
              <a:spcBef>
                <a:spcPts val="0"/>
              </a:spcBef>
              <a:spcAft>
                <a:spcPts val="0"/>
              </a:spcAft>
              <a:buSzPts val="1200"/>
              <a:buFont typeface="Calibri"/>
              <a:buAutoNum type="arabicPeriod"/>
            </a:pPr>
            <a:r>
              <a:rPr lang="en-US"/>
              <a:t>Write sun on the board. </a:t>
            </a:r>
            <a:r>
              <a:rPr i="1" lang="en-US"/>
              <a:t>I see a consonant, a vowel, and another consonant, so I know the word has a CVC pattern. The vowel u has a short sound: /u/. Knowing the vowel sounds in a CVC word helps me spell words</a:t>
            </a:r>
            <a:r>
              <a:rPr lang="en-US"/>
              <a:t>. Write tug on the board. Ask students to identify the vowel pattern. Ask what sound the letter u spells.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84 in the Student Interactive.</a:t>
            </a:r>
            <a:endParaRPr b="0" i="0" sz="1800" u="none" strike="noStrike">
              <a:solidFill>
                <a:srgbClr val="000000"/>
              </a:solidFill>
              <a:latin typeface="Calibri"/>
              <a:ea typeface="Calibri"/>
              <a:cs typeface="Calibri"/>
              <a:sym typeface="Calibri"/>
            </a:endParaRPr>
          </a:p>
        </p:txBody>
      </p:sp>
      <p:sp>
        <p:nvSpPr>
          <p:cNvPr id="487" name="Google Shape;48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Answer any questions students may have about complete sentences. Then tell students that there are different kinds of sentences. Telling, or declarative, sentences end with a period. Sentences that ask questions end with a question mark. Sentences said with excitement end with an exclamation point.</a:t>
            </a:r>
            <a:endParaRPr/>
          </a:p>
          <a:p>
            <a:pPr indent="-228600" lvl="0" marL="228600" rtl="0" algn="l">
              <a:lnSpc>
                <a:spcPct val="100000"/>
              </a:lnSpc>
              <a:spcBef>
                <a:spcPts val="0"/>
              </a:spcBef>
              <a:spcAft>
                <a:spcPts val="0"/>
              </a:spcAft>
              <a:buSzPts val="1200"/>
              <a:buFont typeface="Calibri"/>
              <a:buAutoNum type="arabicPeriod"/>
            </a:pPr>
            <a:r>
              <a:rPr lang="en-US"/>
              <a:t>Display these sentences: Tim baked a cake. What kind of cake did Tim bake? What a great cake! </a:t>
            </a:r>
            <a:endParaRPr/>
          </a:p>
          <a:p>
            <a:pPr indent="-228600" lvl="0" marL="228600" rtl="0" algn="l">
              <a:lnSpc>
                <a:spcPct val="100000"/>
              </a:lnSpc>
              <a:spcBef>
                <a:spcPts val="0"/>
              </a:spcBef>
              <a:spcAft>
                <a:spcPts val="0"/>
              </a:spcAft>
              <a:buSzPts val="1200"/>
              <a:buFont typeface="Calibri"/>
              <a:buAutoNum type="arabicPeriod"/>
            </a:pPr>
            <a:r>
              <a:rPr lang="en-US"/>
              <a:t>Read the sentences aloud, modeling intonation for a statement, question, and exclamation. Point to the end punctuation as you read each one. Ask students to tell what the punctuation mark is at the end of each sentence and what kind of sentence it is. </a:t>
            </a:r>
            <a:endParaRPr/>
          </a:p>
          <a:p>
            <a:pPr indent="-228600" lvl="0" marL="228600" rtl="0" algn="l">
              <a:lnSpc>
                <a:spcPct val="100000"/>
              </a:lnSpc>
              <a:spcBef>
                <a:spcPts val="0"/>
              </a:spcBef>
              <a:spcAft>
                <a:spcPts val="0"/>
              </a:spcAft>
              <a:buSzPts val="1200"/>
              <a:buFont typeface="Calibri"/>
              <a:buAutoNum type="arabicPeriod"/>
            </a:pPr>
            <a:r>
              <a:rPr lang="en-US"/>
              <a:t>Have partners create oral sentences that tell, question, and exclaim. Have students share their sentences with the class, identifying each type of sentence.</a:t>
            </a:r>
            <a:endParaRPr b="0" i="0" sz="1200" u="none" strike="noStrike">
              <a:solidFill>
                <a:srgbClr val="000000"/>
              </a:solidFill>
              <a:latin typeface="Calibri"/>
              <a:ea typeface="Calibri"/>
              <a:cs typeface="Calibri"/>
              <a:sym typeface="Calibri"/>
            </a:endParaRPr>
          </a:p>
        </p:txBody>
      </p:sp>
      <p:sp>
        <p:nvSpPr>
          <p:cNvPr id="501" name="Google Shape;50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Say:  </a:t>
            </a:r>
            <a:r>
              <a:rPr i="1" lang="en-US"/>
              <a:t>Today we are going to learn more about words. Listen to this sentence: The sun is pretty. Listen again and count the words as we clap: The sun is pretty. How many words are in the sentence?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identify each of the words in the sentence. Have a student stand for each correct response. </a:t>
            </a:r>
            <a:r>
              <a:rPr i="1" lang="en-US"/>
              <a:t>There are four words in the sentence: The sun is pretty. There are four students standing, one for each word.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57 in the Student Interactive. Ask them to look for pictures of words that have the sound /u/ or /ū/. </a:t>
            </a:r>
            <a:r>
              <a:rPr i="1" lang="en-US"/>
              <a:t>I see the sun. Does sun have the middle sound /u/ or /ū/? Yes, it has the middle sound /u/. We will circle it.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find and circle other things in the picture that have the sound /u/ or /ū/. Then say sentences about the picture. Have students identify the individual words in each sentence by clapping for each word they hear and counting the words.</a:t>
            </a:r>
            <a:endParaRPr i="1" sz="1200">
              <a:solidFill>
                <a:srgbClr val="373536"/>
              </a:solidFill>
              <a:latin typeface="Calibri"/>
              <a:ea typeface="Calibri"/>
              <a:cs typeface="Calibri"/>
              <a:sym typeface="Calibri"/>
            </a:endParaRPr>
          </a:p>
        </p:txBody>
      </p:sp>
      <p:sp>
        <p:nvSpPr>
          <p:cNvPr id="523" name="Google Shape;52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the drum Picture Card. Point to the picture of the drum and tell students the word drum has the middle sound /u/. Turn the card over and show students that the sound /u/ is spelled u. Hold up a cube and write cube on the board. Tell students that cube has the middle sound /ū/. The sound /ū/ is spelled with the pattern u_e.</a:t>
            </a:r>
            <a:endParaRPr/>
          </a:p>
          <a:p>
            <a:pPr indent="-228600" lvl="0" marL="228600" rtl="0" algn="l">
              <a:lnSpc>
                <a:spcPct val="100000"/>
              </a:lnSpc>
              <a:spcBef>
                <a:spcPts val="0"/>
              </a:spcBef>
              <a:spcAft>
                <a:spcPts val="0"/>
              </a:spcAft>
              <a:buSzPts val="1200"/>
              <a:buFont typeface="Calibri"/>
              <a:buAutoNum type="arabicPeriod"/>
            </a:pPr>
            <a:r>
              <a:rPr lang="en-US"/>
              <a:t>Display the rug Picture Card. </a:t>
            </a:r>
            <a:r>
              <a:rPr i="1" lang="en-US"/>
              <a:t>Let’s say the word together: /r/ /u/ /g/. Does rug have the middle sound /u/ or /ū/?</a:t>
            </a:r>
            <a:r>
              <a:rPr lang="en-US"/>
              <a:t> (/u/) </a:t>
            </a:r>
            <a:r>
              <a:rPr i="1" lang="en-US"/>
              <a:t>What letter spells /u/? </a:t>
            </a:r>
            <a:r>
              <a:rPr lang="en-US"/>
              <a:t>(the letter u) Write the word rule on the board. </a:t>
            </a:r>
            <a:r>
              <a:rPr i="1" lang="en-US"/>
              <a:t>Let’s say the word together: /r/ /ū/ /l/. Does rule have the middle sound /u/ or /ū/?</a:t>
            </a:r>
            <a:r>
              <a:rPr lang="en-US"/>
              <a:t> (/ū/) </a:t>
            </a:r>
            <a:r>
              <a:rPr i="1" lang="en-US"/>
              <a:t>What letters spell the sound /ū/ in rule?</a:t>
            </a:r>
            <a:r>
              <a:rPr lang="en-US"/>
              <a:t> (u_e)</a:t>
            </a:r>
            <a:endParaRPr/>
          </a:p>
          <a:p>
            <a:pPr indent="-228600" lvl="0" marL="228600" rtl="0" algn="l">
              <a:lnSpc>
                <a:spcPct val="100000"/>
              </a:lnSpc>
              <a:spcBef>
                <a:spcPts val="0"/>
              </a:spcBef>
              <a:spcAft>
                <a:spcPts val="0"/>
              </a:spcAft>
              <a:buSzPts val="1200"/>
              <a:buFont typeface="Calibri"/>
              <a:buAutoNum type="arabicPeriod"/>
            </a:pPr>
            <a:r>
              <a:rPr lang="en-US"/>
              <a:t>Have students turn to p. 58 in the Student Interactive. Have them trace the letters and read the words. Tell students to underline each picture word that has the same middle sound as the first word in the row.</a:t>
            </a:r>
            <a:endParaRPr b="1" i="0" sz="1200">
              <a:latin typeface="Calibri"/>
              <a:ea typeface="Calibri"/>
              <a:cs typeface="Calibri"/>
              <a:sym typeface="Calibri"/>
            </a:endParaRPr>
          </a:p>
        </p:txBody>
      </p:sp>
      <p:sp>
        <p:nvSpPr>
          <p:cNvPr id="536" name="Google Shape;53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lang="en-US"/>
              <a:t>Say: </a:t>
            </a:r>
            <a:r>
              <a:rPr i="1" lang="en-US"/>
              <a:t>Today we will practice reading the high-frequency words all, now, and pretty</a:t>
            </a:r>
            <a:r>
              <a:rPr lang="en-US"/>
              <a:t>.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words at the top of p. 59 in the Student Interactive with you: all, now, pretty.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look at the words at the top of p. 59. Say: </a:t>
            </a:r>
            <a:r>
              <a:rPr i="1" lang="en-US"/>
              <a:t>I will read a word, and I want you to point to it. Then we will read the word together</a:t>
            </a:r>
            <a:r>
              <a:rPr lang="en-US"/>
              <a:t>. Read all, and have students point to it. </a:t>
            </a:r>
            <a:r>
              <a:rPr i="1" lang="en-US"/>
              <a:t>Now let’s read the word together: all</a:t>
            </a:r>
            <a:r>
              <a:rPr lang="en-US"/>
              <a:t>. Repeat with the other words.</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sentences on p. 59 and underline the high-frequency word in each one.</a:t>
            </a:r>
            <a:endParaRPr/>
          </a:p>
        </p:txBody>
      </p:sp>
      <p:sp>
        <p:nvSpPr>
          <p:cNvPr id="550" name="Google Shape;55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The central, or main, idea is what a text is mainly about. It is the big idea, not the small details, of a text.</a:t>
            </a:r>
            <a:endParaRPr/>
          </a:p>
          <a:p>
            <a:pPr indent="-228600" lvl="1" marL="685800" rtl="0" algn="l">
              <a:lnSpc>
                <a:spcPct val="100000"/>
              </a:lnSpc>
              <a:spcBef>
                <a:spcPts val="0"/>
              </a:spcBef>
              <a:spcAft>
                <a:spcPts val="0"/>
              </a:spcAft>
              <a:buClr>
                <a:srgbClr val="373536"/>
              </a:buClr>
              <a:buSzPts val="1200"/>
              <a:buFont typeface="Arial"/>
              <a:buChar char="•"/>
            </a:pPr>
            <a:r>
              <a:rPr i="1" lang="en-US"/>
              <a:t>Look at the title page of the text. Does it tell you what the main idea of the text is?</a:t>
            </a:r>
            <a:endParaRPr/>
          </a:p>
          <a:p>
            <a:pPr indent="-228600" lvl="1" marL="685800" rtl="0" algn="l">
              <a:lnSpc>
                <a:spcPct val="100000"/>
              </a:lnSpc>
              <a:spcBef>
                <a:spcPts val="0"/>
              </a:spcBef>
              <a:spcAft>
                <a:spcPts val="0"/>
              </a:spcAft>
              <a:buClr>
                <a:srgbClr val="373536"/>
              </a:buClr>
              <a:buSzPts val="1200"/>
              <a:buFont typeface="Arial"/>
              <a:buChar char="•"/>
            </a:pPr>
            <a:r>
              <a:rPr i="1" lang="en-US"/>
              <a:t>Look through the text. Does it contain illustrations that help you figure out the main idea?</a:t>
            </a:r>
            <a:endParaRPr/>
          </a:p>
          <a:p>
            <a:pPr indent="-228600" lvl="1" marL="685800" rtl="0" algn="l">
              <a:lnSpc>
                <a:spcPct val="100000"/>
              </a:lnSpc>
              <a:spcBef>
                <a:spcPts val="0"/>
              </a:spcBef>
              <a:spcAft>
                <a:spcPts val="0"/>
              </a:spcAft>
              <a:buClr>
                <a:srgbClr val="373536"/>
              </a:buClr>
              <a:buSzPts val="1200"/>
              <a:buFont typeface="Arial"/>
              <a:buChar char="•"/>
            </a:pPr>
            <a:r>
              <a:rPr i="1" lang="en-US"/>
              <a:t>You can find details in the text that help explain what the central, or main, idea of the text is.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at Uncovering the Past in the Student Interactive. Guide students to use the title as evidence to find the main idea. </a:t>
            </a:r>
            <a:r>
              <a:rPr i="1" lang="en-US"/>
              <a:t>How does the title give clues about the text? Think about what the text is mainly about. Are there any details that support, or help show, the main idea?</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the Close Read note on p. 77 of the Student Interactive and underline the words that tell the main idea of the text.</a:t>
            </a:r>
            <a:endParaRPr i="1" sz="1200">
              <a:latin typeface="Calibri"/>
              <a:ea typeface="Calibri"/>
              <a:cs typeface="Calibri"/>
              <a:sym typeface="Calibri"/>
            </a:endParaRPr>
          </a:p>
        </p:txBody>
      </p:sp>
      <p:sp>
        <p:nvSpPr>
          <p:cNvPr id="563" name="Google Shape;56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 new sound. </a:t>
            </a:r>
            <a:r>
              <a:rPr i="1" lang="en-US"/>
              <a:t>Listen carefully as I say the sound: /ū/ /ū/ /ū/. The sound /ū/ is made by moving your lips forward slightly and saying the sound</a:t>
            </a:r>
            <a:r>
              <a:rPr lang="en-US"/>
              <a:t>. Show students how to make the sound /ū/. Review how to make the sound /u/ by opening your mouth slightly and saying the sound. Have students practice making the sounds /ū/ and /u/.</a:t>
            </a:r>
            <a:endParaRPr/>
          </a:p>
          <a:p>
            <a:pPr indent="-256032" lvl="0" marL="256032" rtl="0" algn="l">
              <a:lnSpc>
                <a:spcPct val="100000"/>
              </a:lnSpc>
              <a:spcBef>
                <a:spcPts val="0"/>
              </a:spcBef>
              <a:spcAft>
                <a:spcPts val="0"/>
              </a:spcAft>
              <a:buSzPts val="1200"/>
              <a:buFont typeface="Calibri"/>
              <a:buAutoNum type="arabicPeriod"/>
            </a:pPr>
            <a:r>
              <a:rPr lang="en-US"/>
              <a:t>Have students turn to p. 54 in the Student Interactive. Tell them that they will be drawing lines to connect pictures with the same middle sound. Point to the picture of the drum</a:t>
            </a:r>
            <a:r>
              <a:rPr i="1" lang="en-US"/>
              <a:t>. Listen to the sounds in this word: /dr/ /u/ /m/. The word drum has the sound /u/ in the middle</a:t>
            </a:r>
            <a:r>
              <a:rPr lang="en-US"/>
              <a:t>. Have students name the other pictures and complete the activity.</a:t>
            </a:r>
            <a:endParaRPr i="1"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the main idea in a text is the main thing the author wants to tell or teach the reader. </a:t>
            </a:r>
            <a:endParaRPr/>
          </a:p>
          <a:p>
            <a:pPr indent="-228600" lvl="0" marL="228600" rtl="0" algn="l">
              <a:lnSpc>
                <a:spcPct val="100000"/>
              </a:lnSpc>
              <a:spcBef>
                <a:spcPts val="0"/>
              </a:spcBef>
              <a:spcAft>
                <a:spcPts val="0"/>
              </a:spcAft>
              <a:buSzPts val="1200"/>
              <a:buFont typeface="Calibri"/>
              <a:buAutoNum type="arabicPeriod"/>
            </a:pPr>
            <a:r>
              <a:rPr lang="en-US"/>
              <a:t>Read the Close Read note on p. 77 with students and guide them to find and underline the main idea of the selection. DOK 2</a:t>
            </a:r>
            <a:endParaRPr i="0" sz="1200">
              <a:latin typeface="Calibri"/>
              <a:ea typeface="Calibri"/>
              <a:cs typeface="Calibri"/>
              <a:sym typeface="Calibri"/>
            </a:endParaRPr>
          </a:p>
        </p:txBody>
      </p:sp>
      <p:sp>
        <p:nvSpPr>
          <p:cNvPr id="575" name="Google Shape;57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finding the main idea and supporting details of a text.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80 in the Student Interactive.</a:t>
            </a:r>
            <a:endParaRPr/>
          </a:p>
        </p:txBody>
      </p:sp>
      <p:sp>
        <p:nvSpPr>
          <p:cNvPr id="588" name="Google Shape;58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when they visualize, they create pictures in their minds of what is described in the text. Authors choose certain words that are vivid and interesting to help readers picture what they are reading.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how to visualize using the first question on p. 85 in the Student Interactive. </a:t>
            </a:r>
            <a:r>
              <a:rPr i="1" lang="en-US"/>
              <a:t>The question asks us what word the author uses to tell about the ball. To find the word, I will need to look back in the text. On p. 75, the author describes the ball using the words black and rubber. Can you visualize the ball?</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Find an item in the room and describe it while students have their eyes closed. Have them tell you the word or words that helped them visualize the object.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85 in the Student Interactive.</a:t>
            </a:r>
            <a:endParaRPr i="1"/>
          </a:p>
        </p:txBody>
      </p:sp>
      <p:sp>
        <p:nvSpPr>
          <p:cNvPr id="601" name="Google Shape;60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the uppercase letter Y and the lowercase letter y. </a:t>
            </a:r>
            <a:endParaRPr/>
          </a:p>
          <a:p>
            <a:pPr indent="-228600" lvl="0" marL="228600" rtl="0" algn="l">
              <a:lnSpc>
                <a:spcPct val="100000"/>
              </a:lnSpc>
              <a:spcBef>
                <a:spcPts val="0"/>
              </a:spcBef>
              <a:spcAft>
                <a:spcPts val="0"/>
              </a:spcAft>
              <a:buSzPts val="1200"/>
              <a:buFont typeface="Calibri"/>
              <a:buAutoNum type="arabicPeriod"/>
            </a:pPr>
            <a:r>
              <a:rPr lang="en-US"/>
              <a:t>Model how to write the uppercase letter Y by showing how the letter begins, what to do next, and then how to finish the letter. Repeat with lowercase y, calling students’ attention to the difference between the uppercase letter and the lowercase letter. Point out that lowercase y has a tail that dips below the line. Then have students practice forming the letters in the air.</a:t>
            </a:r>
            <a:endParaRPr b="0" i="0" sz="1200" u="none" strike="noStrike">
              <a:solidFill>
                <a:srgbClr val="373536"/>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use Handwriting p. 203 from the Resource Download Center to practice writing Yy.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U4W2L3 Handwriting Practice </a:t>
            </a:r>
            <a:endParaRPr b="1" sz="1200">
              <a:solidFill>
                <a:srgbClr val="373536"/>
              </a:solidFill>
              <a:latin typeface="Calibri"/>
              <a:ea typeface="Calibri"/>
              <a:cs typeface="Calibri"/>
              <a:sym typeface="Calibri"/>
            </a:endParaRPr>
          </a:p>
          <a:p>
            <a:pPr indent="-152400" lvl="0" marL="228600" rtl="0" algn="l">
              <a:lnSpc>
                <a:spcPct val="100000"/>
              </a:lnSpc>
              <a:spcBef>
                <a:spcPts val="0"/>
              </a:spcBef>
              <a:spcAft>
                <a:spcPts val="0"/>
              </a:spcAft>
              <a:buSzPts val="1200"/>
              <a:buFont typeface="Arial"/>
              <a:buNone/>
            </a:pPr>
            <a:r>
              <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14" name="Google Shape;61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In a personal narrative, the author often narrates the story using words like I, me, and my. Another way for the author to narrate the story is by naming a main character and using words like he, him, and his.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a personal narrative is a story about what happened in the author’s life. When the author writes a story based on a moment in his or her own life, that person is the narrator. Point out the name of an author on the cover of a stack text. Tell students that this person is the author, and he or she is also the narrator. Many writers of personal narratives write using words such as I, me, and my.</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Next, hold up a stack text that is told in the third person. Read the author’s name on the cover, and tell students that the story they are about to read really happened to this person. Begin reading the book. Then tell students that some personal narratives do not include the words I, me, and my. In some books, the main character is referred to by name instead, but these books can still be personal narratives.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to p. 88 of the Student Interactive. Read the instructions at the top of the page, and complete the activity together.</a:t>
            </a:r>
            <a:endParaRPr i="1"/>
          </a:p>
        </p:txBody>
      </p:sp>
      <p:sp>
        <p:nvSpPr>
          <p:cNvPr id="627" name="Google Shape;62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During independent writing time, have students review what they have written to be sure they are writing a story that has happened to them. Tell them that they should write their name on the front cover so readers know who the narrator is.</a:t>
            </a:r>
            <a:endParaRPr/>
          </a:p>
          <a:p>
            <a:pPr indent="-2286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SzPts val="1200"/>
              <a:buFont typeface="Arial"/>
              <a:buChar char="•"/>
            </a:pPr>
            <a:r>
              <a:rPr lang="en-US"/>
              <a:t>Modeled - Read stack books to identify the narrator.</a:t>
            </a:r>
            <a:endParaRPr/>
          </a:p>
          <a:p>
            <a:pPr indent="-228600" lvl="1" marL="685800" rtl="0" algn="l">
              <a:lnSpc>
                <a:spcPct val="100000"/>
              </a:lnSpc>
              <a:spcBef>
                <a:spcPts val="0"/>
              </a:spcBef>
              <a:spcAft>
                <a:spcPts val="0"/>
              </a:spcAft>
              <a:buSzPts val="1200"/>
              <a:buFont typeface="Arial"/>
              <a:buChar char="•"/>
            </a:pPr>
            <a:r>
              <a:rPr lang="en-US"/>
              <a:t>Shared - Have students look through stack texts to identify the narrator of the story.</a:t>
            </a:r>
            <a:endParaRPr/>
          </a:p>
          <a:p>
            <a:pPr indent="-228600" lvl="1" marL="685800" rtl="0" algn="l">
              <a:lnSpc>
                <a:spcPct val="100000"/>
              </a:lnSpc>
              <a:spcBef>
                <a:spcPts val="0"/>
              </a:spcBef>
              <a:spcAft>
                <a:spcPts val="0"/>
              </a:spcAft>
              <a:buSzPts val="1200"/>
              <a:buFont typeface="Arial"/>
              <a:buChar char="•"/>
            </a:pPr>
            <a:r>
              <a:rPr lang="en-US"/>
              <a:t>Guided - Prompt students to think of how the story would change if the narrator changed.</a:t>
            </a:r>
            <a:endParaRPr/>
          </a:p>
          <a:p>
            <a:pPr indent="-228600" lvl="0" marL="228600" rtl="0" algn="l">
              <a:lnSpc>
                <a:spcPct val="100000"/>
              </a:lnSpc>
              <a:spcBef>
                <a:spcPts val="0"/>
              </a:spcBef>
              <a:spcAft>
                <a:spcPts val="0"/>
              </a:spcAft>
              <a:buSzPts val="1200"/>
              <a:buFont typeface="Calibri"/>
              <a:buAutoNum type="arabicPeriod"/>
            </a:pPr>
            <a:r>
              <a:rPr lang="en-US"/>
              <a:t>If they show understanding, have them continue writing their personal narratives.</a:t>
            </a:r>
            <a:endParaRPr/>
          </a:p>
          <a:p>
            <a:pPr indent="-228600" lvl="0" marL="228600" rtl="0" algn="l">
              <a:lnSpc>
                <a:spcPct val="100000"/>
              </a:lnSpc>
              <a:spcBef>
                <a:spcPts val="0"/>
              </a:spcBef>
              <a:spcAft>
                <a:spcPts val="0"/>
              </a:spcAft>
              <a:buSzPts val="1200"/>
              <a:buFont typeface="Calibri"/>
              <a:buAutoNum type="arabicPeriod"/>
            </a:pPr>
            <a:r>
              <a:rPr lang="en-US"/>
              <a:t>Have one or two students share their personal narratives with the class. Tell students to discuss who the narrator is in each story.</a:t>
            </a:r>
            <a:endParaRPr sz="1200">
              <a:latin typeface="Calibri"/>
              <a:ea typeface="Calibri"/>
              <a:cs typeface="Calibri"/>
              <a:sym typeface="Calibri"/>
            </a:endParaRPr>
          </a:p>
        </p:txBody>
      </p:sp>
      <p:sp>
        <p:nvSpPr>
          <p:cNvPr id="640" name="Google Shape;64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many CVC words have short vowels. </a:t>
            </a:r>
            <a:endParaRPr/>
          </a:p>
          <a:p>
            <a:pPr indent="-228600" lvl="0" marL="228600" rtl="0" algn="l">
              <a:lnSpc>
                <a:spcPct val="100000"/>
              </a:lnSpc>
              <a:spcBef>
                <a:spcPts val="0"/>
              </a:spcBef>
              <a:spcAft>
                <a:spcPts val="0"/>
              </a:spcAft>
              <a:buSzPts val="1200"/>
              <a:buFont typeface="Calibri"/>
              <a:buAutoNum type="arabicPeriod"/>
            </a:pPr>
            <a:r>
              <a:rPr lang="en-US"/>
              <a:t>Write the word bun</a:t>
            </a:r>
            <a:r>
              <a:rPr i="1" lang="en-US"/>
              <a:t>. I see this word has a CVC pattern. The u probably has a short vowel sound: /u/. This helps me spell the word</a:t>
            </a:r>
            <a:r>
              <a:rPr lang="en-US"/>
              <a:t>. Say cut. Have students say each phoneme: /k/ /u/ /t/. Ask what vowel sound they hear. (/u/) Tell students cut has a CVC pattern. Have them write cut using what they know about letters, sounds, and vowel patterns.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Spelling p. 211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U4W2</a:t>
            </a:r>
            <a:endParaRPr b="1">
              <a:latin typeface="Calibri"/>
              <a:ea typeface="Calibri"/>
              <a:cs typeface="Calibri"/>
              <a:sym typeface="Calibri"/>
            </a:endParaRPr>
          </a:p>
        </p:txBody>
      </p:sp>
      <p:sp>
        <p:nvSpPr>
          <p:cNvPr id="653" name="Google Shape;653;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of the three kinds of sentences: telling sentences that end with periods, questions that end with question marks, and exclamations that end with exclamation points.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 reinforce kinds of sentences, write two examples of each type of sentence on the board. Ask students to name the punctuation mark at the end of each sentence and identify each type of sentence.</a:t>
            </a:r>
            <a:endParaRPr b="0" i="0" sz="1200" u="none" strike="noStrike">
              <a:solidFill>
                <a:srgbClr val="373536"/>
              </a:solidFill>
              <a:latin typeface="Calibri"/>
              <a:ea typeface="Calibri"/>
              <a:cs typeface="Calibri"/>
              <a:sym typeface="Calibri"/>
            </a:endParaRPr>
          </a:p>
        </p:txBody>
      </p:sp>
      <p:sp>
        <p:nvSpPr>
          <p:cNvPr id="665" name="Google Shape;66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bus Picture Card. </a:t>
            </a:r>
            <a:r>
              <a:rPr i="1" lang="en-US"/>
              <a:t>This is a picture of a bus. I hear the sound /u/ in the middle of bus. Say the sound /u/ with me</a:t>
            </a:r>
            <a:r>
              <a:rPr lang="en-US"/>
              <a:t>. Turn over the card and show students the spelling of the word. Point to the u and say the word bus. </a:t>
            </a:r>
            <a:r>
              <a:rPr i="1" lang="en-US"/>
              <a:t>Do you hear the sound /u/? What letter spells the sound /u/? </a:t>
            </a:r>
            <a:r>
              <a:rPr lang="en-US"/>
              <a:t>Have students identify the letter u.</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word cute on the board, and tell students the word is cute</a:t>
            </a:r>
            <a:r>
              <a:rPr i="1" lang="en-US"/>
              <a:t>. I hear the sound /ū/ in the middle of cute. Say the word cute with me: /k/ /ū/ /t/. </a:t>
            </a:r>
            <a:r>
              <a:rPr lang="en-US"/>
              <a:t>Point to the vowel pattern in cute and say /ū/. </a:t>
            </a:r>
            <a:r>
              <a:rPr i="1" lang="en-US"/>
              <a:t>Do you hear the sound /ū/? What letters spell the sound /ū/? </a:t>
            </a:r>
            <a:r>
              <a:rPr lang="en-US"/>
              <a:t>Have students identify u_e. Write Uu on the board. Have students trace the letters in the air as you write each letter on the board.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60 in the Student Interactive. </a:t>
            </a:r>
            <a:r>
              <a:rPr i="1" lang="en-US"/>
              <a:t>Let’s read the words on the page. We have learned all the letters and sounds of the words. Read them with me: /k/ /u/ /b/, /b/ /u/ /s/, /m/ /u/ /g/, /r/ /ū/ /l/, /j/ /ū/ /n/, /k/ /ū/ /t/. </a:t>
            </a:r>
            <a:r>
              <a:rPr lang="en-US"/>
              <a:t>Have students read the words in the word bank.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60 in the Student Interactive.</a:t>
            </a:r>
            <a:endParaRPr b="1">
              <a:solidFill>
                <a:srgbClr val="373536"/>
              </a:solidFill>
            </a:endParaRPr>
          </a:p>
        </p:txBody>
      </p:sp>
      <p:sp>
        <p:nvSpPr>
          <p:cNvPr id="689" name="Google Shape;68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mug Picture Card. </a:t>
            </a:r>
            <a:r>
              <a:rPr i="1" lang="en-US"/>
              <a:t>Let’s say the word mug: /m/ /u/ /g/. Which letter spells the sound /u/?</a:t>
            </a:r>
            <a:r>
              <a:rPr lang="en-US"/>
              <a:t> Turn the card over and point to the word. Have students identify that u spells the sound /u/ in mug.</a:t>
            </a:r>
            <a:endParaRPr/>
          </a:p>
          <a:p>
            <a:pPr indent="-228600" lvl="0" marL="228600" rtl="0" algn="l">
              <a:lnSpc>
                <a:spcPct val="100000"/>
              </a:lnSpc>
              <a:spcBef>
                <a:spcPts val="0"/>
              </a:spcBef>
              <a:spcAft>
                <a:spcPts val="0"/>
              </a:spcAft>
              <a:buSzPts val="1200"/>
              <a:buFont typeface="Calibri"/>
              <a:buAutoNum type="arabicPeriod"/>
            </a:pPr>
            <a:r>
              <a:rPr lang="en-US"/>
              <a:t>Write the word cube on the board and draw a picture of a cube. Say the sounds as you point to each letter. </a:t>
            </a:r>
            <a:r>
              <a:rPr i="1" lang="en-US"/>
              <a:t>This word is cube: /k/ /ū/ /b/. The sound /ū/ is spelled with the vowel pattern u_e.</a:t>
            </a:r>
            <a:endParaRPr/>
          </a:p>
          <a:p>
            <a:pPr indent="-228600" lvl="0" marL="228600" rtl="0" algn="l">
              <a:lnSpc>
                <a:spcPct val="100000"/>
              </a:lnSpc>
              <a:spcBef>
                <a:spcPts val="0"/>
              </a:spcBef>
              <a:spcAft>
                <a:spcPts val="0"/>
              </a:spcAft>
              <a:buSzPts val="1200"/>
              <a:buFont typeface="Calibri"/>
              <a:buAutoNum type="arabicPeriod"/>
            </a:pPr>
            <a:r>
              <a:rPr lang="en-US"/>
              <a:t>Write u and u_e on the board. Tell students that you will say words that have the sound /u/ spelled u or the sound /ū/ spelled u_e. They should tell you to write the word on the board under u if the vowel sound is /u/, and under u_e if the vowel sound is /ū/. Use the following words: tub, fun, cube, bun, mule, tune.</a:t>
            </a:r>
            <a:endParaRPr i="1"/>
          </a:p>
          <a:p>
            <a:pPr indent="-152400" lvl="0" marL="228600" rtl="0" algn="l">
              <a:lnSpc>
                <a:spcPct val="100000"/>
              </a:lnSpc>
              <a:spcBef>
                <a:spcPts val="0"/>
              </a:spcBef>
              <a:spcAft>
                <a:spcPts val="0"/>
              </a:spcAft>
              <a:buSzPts val="1200"/>
              <a:buFont typeface="Calibri"/>
              <a:buNone/>
            </a:pPr>
            <a:r>
              <a:t/>
            </a:r>
            <a:endParaRPr i="1" sz="1200">
              <a:latin typeface="Calibri"/>
              <a:ea typeface="Calibri"/>
              <a:cs typeface="Calibri"/>
              <a:sym typeface="Calibri"/>
            </a:endParaRPr>
          </a:p>
        </p:txBody>
      </p:sp>
      <p:sp>
        <p:nvSpPr>
          <p:cNvPr id="123" name="Google Shape;12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61 in the Student Interactive. </a:t>
            </a:r>
            <a:r>
              <a:rPr i="1" lang="en-US"/>
              <a:t>We are going to read a story today about what life was like a long time ago</a:t>
            </a:r>
            <a:r>
              <a:rPr lang="en-US"/>
              <a:t>. Point to the title of the story. </a:t>
            </a:r>
            <a:r>
              <a:rPr i="1" lang="en-US"/>
              <a:t>The title of the story is A Look at the Past. In this story, we will read words that have sounds we have already learned, including /ū/ and /u/.</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all, now, pretty. Tell them they will practice reading these words in the story A Look at the Past. Display the words. Have students read them with you. </a:t>
            </a:r>
            <a:r>
              <a:rPr i="1" lang="en-US"/>
              <a:t>When you see these words in the story A Look at the Past, you will know how to identify and read them.</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students reread the story page by page with a partner. Listen carefully as they use letter sound relationships to decode. Partners should reread the story. This time the other student begins.</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After students have read the story, call their attention to the first sentence on p. 61 in the Student Interactive. </a:t>
            </a:r>
            <a:r>
              <a:rPr i="1" lang="en-US"/>
              <a:t>I hear a word with the sound /ū/. I see the vowel pattern u_e in that word. What sound does the vowel pattern u_e spell?</a:t>
            </a:r>
            <a:r>
              <a:rPr lang="en-US"/>
              <a:t> (/ū/) Help students find and highlight the word mule in the first sentence on p. 61. </a:t>
            </a:r>
            <a:r>
              <a:rPr i="1" lang="en-US"/>
              <a:t>In the second sentence, I hear another word with the sound /ū/.</a:t>
            </a:r>
            <a:r>
              <a:rPr lang="en-US"/>
              <a:t> Help students identify the word mule and highlight it. Continue the activity with the word cute in the last sentence on p. 61.</a:t>
            </a:r>
            <a:endParaRPr i="1">
              <a:solidFill>
                <a:srgbClr val="373536"/>
              </a:solidFill>
            </a:endParaRPr>
          </a:p>
        </p:txBody>
      </p:sp>
      <p:sp>
        <p:nvSpPr>
          <p:cNvPr id="708" name="Google Shape;70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pp. 62–63. </a:t>
            </a:r>
            <a:r>
              <a:rPr i="1" lang="en-US"/>
              <a:t>Which words include the sound /u/ spelled u? Point to them</a:t>
            </a:r>
            <a:r>
              <a:rPr lang="en-US"/>
              <a:t>. Help students identify, or say, the words with the sound /u/ spelled u. </a:t>
            </a:r>
            <a:endParaRPr/>
          </a:p>
          <a:p>
            <a:pPr indent="-228600" lvl="0" marL="228600" rtl="0" algn="l">
              <a:lnSpc>
                <a:spcPct val="100000"/>
              </a:lnSpc>
              <a:spcBef>
                <a:spcPts val="0"/>
              </a:spcBef>
              <a:spcAft>
                <a:spcPts val="0"/>
              </a:spcAft>
              <a:buSzPts val="1200"/>
              <a:buFont typeface="Calibri"/>
              <a:buAutoNum type="arabicPeriod"/>
            </a:pPr>
            <a:r>
              <a:rPr lang="en-US"/>
              <a:t>Then have students find and underline those words. Ask students to point to at least three high-frequency words they see, either from this week or a previous week.</a:t>
            </a:r>
            <a:endParaRPr i="0" sz="1200">
              <a:latin typeface="Calibri"/>
              <a:ea typeface="Calibri"/>
              <a:cs typeface="Calibri"/>
              <a:sym typeface="Calibri"/>
            </a:endParaRPr>
          </a:p>
        </p:txBody>
      </p:sp>
      <p:sp>
        <p:nvSpPr>
          <p:cNvPr id="722" name="Google Shape;72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they can use details in the text along with what they already know to make inferences. When you make an inference, you use information in a text to figure out something that is not said in the text.</a:t>
            </a:r>
            <a:endParaRPr/>
          </a:p>
          <a:p>
            <a:pPr indent="-279400" lvl="0" marL="457200" rtl="0" algn="l">
              <a:lnSpc>
                <a:spcPct val="100000"/>
              </a:lnSpc>
              <a:spcBef>
                <a:spcPts val="0"/>
              </a:spcBef>
              <a:spcAft>
                <a:spcPts val="0"/>
              </a:spcAft>
              <a:buSzPts val="800"/>
              <a:buChar char="●"/>
            </a:pPr>
            <a:r>
              <a:rPr lang="en-US"/>
              <a:t>What can I figure out from the text evidence, or the details in the text? </a:t>
            </a:r>
            <a:endParaRPr/>
          </a:p>
          <a:p>
            <a:pPr indent="-279400" lvl="0" marL="457200" rtl="0" algn="l">
              <a:lnSpc>
                <a:spcPct val="100000"/>
              </a:lnSpc>
              <a:spcBef>
                <a:spcPts val="0"/>
              </a:spcBef>
              <a:spcAft>
                <a:spcPts val="0"/>
              </a:spcAft>
              <a:buSzPts val="800"/>
              <a:buChar char="●"/>
            </a:pPr>
            <a:r>
              <a:rPr lang="en-US"/>
              <a:t>What do I already know about this topic? </a:t>
            </a:r>
            <a:endParaRPr/>
          </a:p>
          <a:p>
            <a:pPr indent="-279400" lvl="0" marL="457200" rtl="0" algn="l">
              <a:lnSpc>
                <a:spcPct val="100000"/>
              </a:lnSpc>
              <a:spcBef>
                <a:spcPts val="0"/>
              </a:spcBef>
              <a:spcAft>
                <a:spcPts val="0"/>
              </a:spcAft>
              <a:buSzPts val="800"/>
              <a:buChar char="●"/>
            </a:pPr>
            <a:r>
              <a:rPr lang="en-US"/>
              <a:t>What can I guess about the main idea from the information?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a:t>
            </a:r>
            <a:r>
              <a:rPr i="1" lang="en-US"/>
              <a:t>Making inferences can help you better understand a text. When I make an inference, I use details in the text along with information I already know to see if I can figure out information that is not written in the text. Both words and pictures can be used to make inferences. Turn to page 71 in the Student Interactive. How did the workers feel when they hit stone? The workers were upset because they had to stop digging. How can you tell? They said, “Oh, no!” The text and picture help me figure out how the workers felt when they hit the stone wall.</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Go back to the Close Read notes on pp. 71 and 73. Have students highlight the answers to the questions.</a:t>
            </a:r>
            <a:endParaRPr i="1" sz="1200">
              <a:latin typeface="Calibri"/>
              <a:ea typeface="Calibri"/>
              <a:cs typeface="Calibri"/>
              <a:sym typeface="Calibri"/>
            </a:endParaRPr>
          </a:p>
        </p:txBody>
      </p:sp>
      <p:sp>
        <p:nvSpPr>
          <p:cNvPr id="736" name="Google Shape;73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read the Close Read note on p. 71. Point out that the text does not state how the workers felt, but that the reader can tell from the phrase "Oh, no!" Explain that they have to use their own knowledge of when they would use the phrase to figure out how the workers felt. This is making an inference. DOK 2</a:t>
            </a:r>
            <a:endParaRPr/>
          </a:p>
        </p:txBody>
      </p:sp>
      <p:sp>
        <p:nvSpPr>
          <p:cNvPr id="748" name="Google Shape;74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the Close Read note on p. 73 and have students find the sentence that helps them answer the question. DOK 2</a:t>
            </a:r>
            <a:endParaRPr/>
          </a:p>
        </p:txBody>
      </p:sp>
      <p:sp>
        <p:nvSpPr>
          <p:cNvPr id="761" name="Google Shape;761;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making inferences. </a:t>
            </a:r>
            <a:endParaRPr/>
          </a:p>
          <a:p>
            <a:pPr indent="-228600" lvl="0" marL="228600" rtl="0" algn="l">
              <a:lnSpc>
                <a:spcPct val="100000"/>
              </a:lnSpc>
              <a:spcBef>
                <a:spcPts val="0"/>
              </a:spcBef>
              <a:spcAft>
                <a:spcPts val="0"/>
              </a:spcAft>
              <a:buSzPts val="1200"/>
              <a:buFont typeface="Calibri"/>
              <a:buAutoNum type="arabicPeriod"/>
            </a:pPr>
            <a:r>
              <a:rPr lang="en-US"/>
              <a:t>Have students complete p. 81 in the Student Interactive.</a:t>
            </a:r>
            <a:endParaRPr sz="1200">
              <a:latin typeface="Calibri"/>
              <a:ea typeface="Calibri"/>
              <a:cs typeface="Calibri"/>
              <a:sym typeface="Calibri"/>
            </a:endParaRPr>
          </a:p>
        </p:txBody>
      </p:sp>
      <p:sp>
        <p:nvSpPr>
          <p:cNvPr id="774" name="Google Shape;774;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The plot of a personal narrative consists of real-life events and actions that are important or memorable for the author. The plot often tells a real event or problem and how the author or narrator solved it.</a:t>
            </a:r>
            <a:endParaRPr/>
          </a:p>
          <a:p>
            <a:pPr indent="-228600" lvl="0" marL="228600" rtl="0" algn="l">
              <a:lnSpc>
                <a:spcPct val="100000"/>
              </a:lnSpc>
              <a:spcBef>
                <a:spcPts val="0"/>
              </a:spcBef>
              <a:spcAft>
                <a:spcPts val="0"/>
              </a:spcAft>
              <a:buSzPts val="1200"/>
              <a:buFont typeface="Calibri"/>
              <a:buAutoNum type="arabicPeriod"/>
            </a:pPr>
            <a:r>
              <a:rPr lang="en-US"/>
              <a:t>Remind students that they are learning about personal narratives. Think aloud and write as you remember characteristics of a personal narrative. For example:</a:t>
            </a:r>
            <a:endParaRPr/>
          </a:p>
          <a:p>
            <a:pPr indent="-228600" lvl="1" marL="685800" rtl="0" algn="l">
              <a:lnSpc>
                <a:spcPct val="100000"/>
              </a:lnSpc>
              <a:spcBef>
                <a:spcPts val="0"/>
              </a:spcBef>
              <a:spcAft>
                <a:spcPts val="0"/>
              </a:spcAft>
              <a:buSzPts val="1200"/>
              <a:buFont typeface="Arial"/>
              <a:buChar char="•"/>
            </a:pPr>
            <a:r>
              <a:rPr lang="en-US"/>
              <a:t>A personal narrative is a real story. </a:t>
            </a:r>
            <a:endParaRPr/>
          </a:p>
          <a:p>
            <a:pPr indent="-228600" lvl="1" marL="685800" rtl="0" algn="l">
              <a:lnSpc>
                <a:spcPct val="100000"/>
              </a:lnSpc>
              <a:spcBef>
                <a:spcPts val="0"/>
              </a:spcBef>
              <a:spcAft>
                <a:spcPts val="0"/>
              </a:spcAft>
              <a:buSzPts val="1200"/>
              <a:buFont typeface="Arial"/>
              <a:buChar char="•"/>
            </a:pPr>
            <a:r>
              <a:rPr lang="en-US"/>
              <a:t>A personal narrative tells what happened in the author’s life. </a:t>
            </a:r>
            <a:endParaRPr/>
          </a:p>
          <a:p>
            <a:pPr indent="-228600" lvl="1" marL="685800" rtl="0" algn="l">
              <a:lnSpc>
                <a:spcPct val="100000"/>
              </a:lnSpc>
              <a:spcBef>
                <a:spcPts val="0"/>
              </a:spcBef>
              <a:spcAft>
                <a:spcPts val="0"/>
              </a:spcAft>
              <a:buSzPts val="1200"/>
              <a:buFont typeface="Arial"/>
              <a:buChar char="•"/>
            </a:pPr>
            <a:r>
              <a:rPr lang="en-US"/>
              <a:t>A personal narrative has a real-life setting and characters.</a:t>
            </a:r>
            <a:endParaRPr/>
          </a:p>
          <a:p>
            <a:pPr indent="-228600" lvl="0" marL="228600" rtl="0" algn="l">
              <a:lnSpc>
                <a:spcPct val="100000"/>
              </a:lnSpc>
              <a:spcBef>
                <a:spcPts val="0"/>
              </a:spcBef>
              <a:spcAft>
                <a:spcPts val="0"/>
              </a:spcAft>
              <a:buSzPts val="1200"/>
              <a:buFont typeface="Calibri"/>
              <a:buAutoNum type="arabicPeriod"/>
            </a:pPr>
            <a:r>
              <a:rPr lang="en-US"/>
              <a:t>Next, think aloud and write as you remember elements of a plot. For example: </a:t>
            </a:r>
            <a:endParaRPr/>
          </a:p>
          <a:p>
            <a:pPr indent="-228600" lvl="1" marL="685800" rtl="0" algn="l">
              <a:lnSpc>
                <a:spcPct val="100000"/>
              </a:lnSpc>
              <a:spcBef>
                <a:spcPts val="0"/>
              </a:spcBef>
              <a:spcAft>
                <a:spcPts val="0"/>
              </a:spcAft>
              <a:buSzPts val="1200"/>
              <a:buFont typeface="Arial"/>
              <a:buChar char="•"/>
            </a:pPr>
            <a:r>
              <a:rPr lang="en-US"/>
              <a:t>A plot of a story tells events in order. </a:t>
            </a:r>
            <a:endParaRPr/>
          </a:p>
          <a:p>
            <a:pPr indent="-228600" lvl="1" marL="685800" rtl="0" algn="l">
              <a:lnSpc>
                <a:spcPct val="100000"/>
              </a:lnSpc>
              <a:spcBef>
                <a:spcPts val="0"/>
              </a:spcBef>
              <a:spcAft>
                <a:spcPts val="0"/>
              </a:spcAft>
              <a:buSzPts val="1200"/>
              <a:buFont typeface="Arial"/>
              <a:buChar char="•"/>
            </a:pPr>
            <a:r>
              <a:rPr lang="en-US"/>
              <a:t>A plot has a problem and resolution.</a:t>
            </a:r>
            <a:endParaRPr/>
          </a:p>
          <a:p>
            <a:pPr indent="-228600" lvl="0" marL="228600" rtl="0" algn="l">
              <a:lnSpc>
                <a:spcPct val="100000"/>
              </a:lnSpc>
              <a:spcBef>
                <a:spcPts val="0"/>
              </a:spcBef>
              <a:spcAft>
                <a:spcPts val="0"/>
              </a:spcAft>
              <a:buSzPts val="1200"/>
              <a:buFont typeface="Calibri"/>
              <a:buAutoNum type="arabicPeriod"/>
            </a:pPr>
            <a:r>
              <a:rPr lang="en-US"/>
              <a:t>Read or reread a stack book. Tell students that the plot of the story tells events in order. Ask students to tell you what happened first in the book. Then ask what happened next. Continue retelling the plot together. </a:t>
            </a:r>
            <a:r>
              <a:rPr i="1" lang="en-US"/>
              <a:t>When you write your own personal narratives, you will write the events in the order they happened.</a:t>
            </a:r>
            <a:endParaRPr b="1" i="1" sz="1200">
              <a:latin typeface="Calibri"/>
              <a:ea typeface="Calibri"/>
              <a:cs typeface="Calibri"/>
              <a:sym typeface="Calibri"/>
            </a:endParaRPr>
          </a:p>
        </p:txBody>
      </p:sp>
      <p:sp>
        <p:nvSpPr>
          <p:cNvPr id="787" name="Google Shape;78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transition into independent writing and conferences. Have them review what they have written to be sure the events are told in order and no important events are missing.</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Use stack texts to identify the problem and resolution of a story. </a:t>
            </a:r>
            <a:endParaRPr/>
          </a:p>
          <a:p>
            <a:pPr indent="-228600" lvl="1" marL="685800" rtl="0" algn="l">
              <a:lnSpc>
                <a:spcPct val="100000"/>
              </a:lnSpc>
              <a:spcBef>
                <a:spcPts val="0"/>
              </a:spcBef>
              <a:spcAft>
                <a:spcPts val="0"/>
              </a:spcAft>
              <a:buSzPts val="1200"/>
              <a:buFont typeface="Arial"/>
              <a:buChar char="•"/>
            </a:pPr>
            <a:r>
              <a:rPr lang="en-US"/>
              <a:t>Shared - Encourage students to think about their favorite book and identify the challenge the character faced and how he or she resolved it. </a:t>
            </a:r>
            <a:endParaRPr/>
          </a:p>
          <a:p>
            <a:pPr indent="-228600" lvl="1" marL="685800" rtl="0" algn="l">
              <a:lnSpc>
                <a:spcPct val="100000"/>
              </a:lnSpc>
              <a:spcBef>
                <a:spcPts val="0"/>
              </a:spcBef>
              <a:spcAft>
                <a:spcPts val="0"/>
              </a:spcAft>
              <a:buSzPts val="1200"/>
              <a:buFont typeface="Arial"/>
              <a:buChar char="•"/>
            </a:pPr>
            <a:r>
              <a:rPr lang="en-US"/>
              <a:t>Guided - Prompt students to identify the events of their plot, including the problem and resolution.</a:t>
            </a:r>
            <a:endParaRPr/>
          </a:p>
          <a:p>
            <a:pPr indent="-228600" lvl="0" marL="228600" rtl="0" algn="l">
              <a:lnSpc>
                <a:spcPct val="100000"/>
              </a:lnSpc>
              <a:spcBef>
                <a:spcPts val="0"/>
              </a:spcBef>
              <a:spcAft>
                <a:spcPts val="0"/>
              </a:spcAft>
              <a:buSzPts val="1200"/>
              <a:buFont typeface="Calibri"/>
              <a:buAutoNum type="arabicPeriod"/>
            </a:pPr>
            <a:r>
              <a:rPr lang="en-US"/>
              <a:t>Have a student share his or her personal narrative. Call on other students to retell the plot, one event at a time.</a:t>
            </a:r>
            <a:endParaRPr/>
          </a:p>
        </p:txBody>
      </p:sp>
      <p:sp>
        <p:nvSpPr>
          <p:cNvPr id="799" name="Google Shape;79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hop. Point out the CVC pattern and explain that the vowel probably has the short sound. Ask them what sound the vowel spells in this word. (/o/) </a:t>
            </a:r>
            <a:endParaRPr/>
          </a:p>
          <a:p>
            <a:pPr indent="-228600" lvl="0" marL="228600" rtl="0" algn="l">
              <a:lnSpc>
                <a:spcPct val="100000"/>
              </a:lnSpc>
              <a:spcBef>
                <a:spcPts val="0"/>
              </a:spcBef>
              <a:spcAft>
                <a:spcPts val="0"/>
              </a:spcAft>
              <a:buSzPts val="1200"/>
              <a:buFont typeface="Calibri"/>
              <a:buAutoNum type="arabicPeriod"/>
            </a:pPr>
            <a:r>
              <a:rPr lang="en-US"/>
              <a:t>Say the word hop. I hear short o in hop: /o/. </a:t>
            </a:r>
            <a:r>
              <a:rPr i="1" lang="en-US"/>
              <a:t>I hear one consonant at the beginning and one at the end. I can spell this CVC word</a:t>
            </a:r>
            <a:r>
              <a:rPr lang="en-US"/>
              <a:t>. Write the word. Then say the following words and ask students to spell them: box, mop, dot. </a:t>
            </a:r>
            <a:endParaRPr/>
          </a:p>
          <a:p>
            <a:pPr indent="-228600" lvl="0" marL="228600" rtl="0" algn="l">
              <a:lnSpc>
                <a:spcPct val="100000"/>
              </a:lnSpc>
              <a:spcBef>
                <a:spcPts val="0"/>
              </a:spcBef>
              <a:spcAft>
                <a:spcPts val="0"/>
              </a:spcAft>
              <a:buSzPts val="1200"/>
              <a:buFont typeface="Calibri"/>
              <a:buAutoNum type="arabicPeriod"/>
            </a:pPr>
            <a:r>
              <a:rPr lang="en-US"/>
              <a:t>Have pairs spell other CVC words. Have students focus on words in the -op, -ox, and -ot word families (examples: pop, top; fox; cot, lot, not).</a:t>
            </a:r>
            <a:endParaRPr b="1">
              <a:latin typeface="Calibri"/>
              <a:ea typeface="Calibri"/>
              <a:cs typeface="Calibri"/>
              <a:sym typeface="Calibri"/>
            </a:endParaRPr>
          </a:p>
        </p:txBody>
      </p:sp>
      <p:sp>
        <p:nvSpPr>
          <p:cNvPr id="812" name="Google Shape;812;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edit for punctuation and capitalization in declarative sentences on p. 86 in the Student Interactive.</a:t>
            </a:r>
            <a:endParaRPr sz="1200">
              <a:latin typeface="Calibri"/>
              <a:ea typeface="Calibri"/>
              <a:cs typeface="Calibri"/>
              <a:sym typeface="Calibri"/>
            </a:endParaRPr>
          </a:p>
        </p:txBody>
      </p:sp>
      <p:sp>
        <p:nvSpPr>
          <p:cNvPr id="826" name="Google Shape;82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28600" rtl="0" algn="l">
              <a:lnSpc>
                <a:spcPct val="100000"/>
              </a:lnSpc>
              <a:spcBef>
                <a:spcPts val="0"/>
              </a:spcBef>
              <a:spcAft>
                <a:spcPts val="0"/>
              </a:spcAft>
              <a:buSzPts val="1200"/>
              <a:buFont typeface="Calibri"/>
              <a:buAutoNum type="arabicPeriod"/>
            </a:pPr>
            <a:r>
              <a:rPr lang="en-US"/>
              <a:t>Have students look at p. 55 in the Student Interactive. </a:t>
            </a:r>
            <a:r>
              <a:rPr i="1" lang="en-US"/>
              <a:t>Trace the letter u in the first word. This word is cub: /k/ /u/ /b/. Now we will draw a line from the word cub to a picture that has the same middle sound</a:t>
            </a:r>
            <a:r>
              <a:rPr lang="en-US"/>
              <a:t>. Have students complete the activity. </a:t>
            </a:r>
            <a:endParaRPr i="1"/>
          </a:p>
        </p:txBody>
      </p:sp>
      <p:sp>
        <p:nvSpPr>
          <p:cNvPr id="137" name="Google Shape;137;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a:t>
            </a:r>
            <a:r>
              <a:rPr i="1" lang="en-US"/>
              <a:t>Today we are going to talk about syllables, or word parts. Listen carefully as I say this word: winter. How many syllables are in the word win (clap) ter (clap)? Yes, there are two. What is the first syllable in winter? </a:t>
            </a:r>
            <a:r>
              <a:rPr lang="en-US"/>
              <a:t>Students should say win. </a:t>
            </a:r>
            <a:r>
              <a:rPr i="1" lang="en-US"/>
              <a:t>What is the second syllable in winter? </a:t>
            </a:r>
            <a:r>
              <a:rPr lang="en-US"/>
              <a:t>Students should say ter.</a:t>
            </a:r>
            <a:endParaRPr/>
          </a:p>
          <a:p>
            <a:pPr indent="-228600" lvl="0" marL="228600" rtl="0" algn="l">
              <a:lnSpc>
                <a:spcPct val="100000"/>
              </a:lnSpc>
              <a:spcBef>
                <a:spcPts val="0"/>
              </a:spcBef>
              <a:spcAft>
                <a:spcPts val="0"/>
              </a:spcAft>
              <a:buClr>
                <a:srgbClr val="373536"/>
              </a:buClr>
              <a:buSzPts val="1200"/>
              <a:buFont typeface="Calibri"/>
              <a:buAutoNum type="arabicPeriod"/>
            </a:pPr>
            <a:r>
              <a:rPr i="1" lang="en-US"/>
              <a:t>Listen carefully as I say this word: notebook. How many syllables are in note (clap) book (clap)? Yes, there are two. What is the first syllable in notebook? </a:t>
            </a:r>
            <a:r>
              <a:rPr lang="en-US"/>
              <a:t>Students should say note. </a:t>
            </a:r>
            <a:r>
              <a:rPr i="1" lang="en-US"/>
              <a:t>What is the second syllable in notebook?</a:t>
            </a:r>
            <a:r>
              <a:rPr lang="en-US"/>
              <a:t> Students should say book.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word singer as you clap the syllables. Ask students how many syllables they hear in singer. Then ask them to say the first and last syllable. Continue the activity with background, playful, and sunshine. </a:t>
            </a:r>
            <a:endParaRPr i="0" sz="1200">
              <a:latin typeface="Calibri"/>
              <a:ea typeface="Calibri"/>
              <a:cs typeface="Calibri"/>
              <a:sym typeface="Calibri"/>
            </a:endParaRPr>
          </a:p>
        </p:txBody>
      </p:sp>
      <p:sp>
        <p:nvSpPr>
          <p:cNvPr id="849" name="Google Shape;84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letter u and the vowel pattern u_e on the board. Have students identify the letters as you point to them and say the sounds they make.</a:t>
            </a:r>
            <a:endParaRPr/>
          </a:p>
          <a:p>
            <a:pPr indent="-228600" lvl="0" marL="228600" rtl="0" algn="l">
              <a:lnSpc>
                <a:spcPct val="100000"/>
              </a:lnSpc>
              <a:spcBef>
                <a:spcPts val="0"/>
              </a:spcBef>
              <a:spcAft>
                <a:spcPts val="0"/>
              </a:spcAft>
              <a:buSzPts val="1200"/>
              <a:buFont typeface="Calibri"/>
              <a:buAutoNum type="arabicPeriod"/>
            </a:pPr>
            <a:r>
              <a:rPr lang="en-US"/>
              <a:t>Tape a u or u_e card on each student. Gather students into a circle. Write the word June on the board. We will read this word together. If you have a u and hear the sound /u/, touch your toes. If you have a u_e and hear the sound /ū/, stand on one foot. Point to each letter as you read the word aloud. Let’s read this word together: /j/ /ū/ /n/, June. This word has the sound /ū/, so some of you should be standing on one foot! Continue the activity with these words: lug, tune, mule, rule, fun, mug, tub, cute, sun, huge, bun.</a:t>
            </a:r>
            <a:endParaRPr/>
          </a:p>
          <a:p>
            <a:pPr indent="-228600" lvl="0" marL="228600" rtl="0" algn="l">
              <a:lnSpc>
                <a:spcPct val="100000"/>
              </a:lnSpc>
              <a:spcBef>
                <a:spcPts val="0"/>
              </a:spcBef>
              <a:spcAft>
                <a:spcPts val="0"/>
              </a:spcAft>
              <a:buSzPts val="1200"/>
              <a:buFont typeface="Calibri"/>
              <a:buAutoNum type="arabicPeriod"/>
            </a:pPr>
            <a:r>
              <a:rPr lang="en-US"/>
              <a:t>Have students turn to p. 64 in the Student Interactive and read the words with a partner. Have them draw a picture showing one of the words.</a:t>
            </a:r>
            <a:endParaRPr/>
          </a:p>
        </p:txBody>
      </p:sp>
      <p:sp>
        <p:nvSpPr>
          <p:cNvPr id="866" name="Google Shape;866;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65 in the Student Interactive. Have them complete the sentences with words from the word bank. </a:t>
            </a:r>
            <a:endParaRPr/>
          </a:p>
          <a:p>
            <a:pPr indent="-228600" lvl="0" marL="228600" rtl="0" algn="l">
              <a:lnSpc>
                <a:spcPct val="100000"/>
              </a:lnSpc>
              <a:spcBef>
                <a:spcPts val="0"/>
              </a:spcBef>
              <a:spcAft>
                <a:spcPts val="0"/>
              </a:spcAft>
              <a:buSzPts val="1200"/>
              <a:buFont typeface="Calibri"/>
              <a:buAutoNum type="arabicPeriod"/>
            </a:pPr>
            <a:r>
              <a:rPr lang="en-US"/>
              <a:t>Then guide them as they read the sentences.</a:t>
            </a:r>
            <a:endParaRPr/>
          </a:p>
        </p:txBody>
      </p:sp>
      <p:sp>
        <p:nvSpPr>
          <p:cNvPr id="881" name="Google Shape;881;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65760"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Remind them that they will be learning many of the words this year, and the words will help them become better readers. </a:t>
            </a:r>
            <a:endParaRPr/>
          </a:p>
          <a:p>
            <a:pPr indent="-215900" lvl="0" marL="365760" rtl="0" algn="l">
              <a:lnSpc>
                <a:spcPct val="100000"/>
              </a:lnSpc>
              <a:spcBef>
                <a:spcPts val="0"/>
              </a:spcBef>
              <a:spcAft>
                <a:spcPts val="0"/>
              </a:spcAft>
              <a:buSzPts val="1200"/>
              <a:buFont typeface="Calibri"/>
              <a:buAutoNum type="arabicPeriod"/>
            </a:pPr>
            <a:r>
              <a:rPr lang="en-US"/>
              <a:t>Say the word pretty and ask students what letters spell the word. </a:t>
            </a:r>
            <a:endParaRPr/>
          </a:p>
          <a:p>
            <a:pPr indent="-215900" lvl="0" marL="365760" rtl="0" algn="l">
              <a:lnSpc>
                <a:spcPct val="100000"/>
              </a:lnSpc>
              <a:spcBef>
                <a:spcPts val="0"/>
              </a:spcBef>
              <a:spcAft>
                <a:spcPts val="0"/>
              </a:spcAft>
              <a:buSzPts val="1200"/>
              <a:buFont typeface="Calibri"/>
              <a:buAutoNum type="arabicPeriod"/>
            </a:pPr>
            <a:r>
              <a:rPr lang="en-US"/>
              <a:t>Have students</a:t>
            </a:r>
            <a:endParaRPr/>
          </a:p>
          <a:p>
            <a:pPr indent="-228600" lvl="1" marL="822960" rtl="0" algn="l">
              <a:lnSpc>
                <a:spcPct val="100000"/>
              </a:lnSpc>
              <a:spcBef>
                <a:spcPts val="0"/>
              </a:spcBef>
              <a:spcAft>
                <a:spcPts val="0"/>
              </a:spcAft>
              <a:buSzPts val="1400"/>
              <a:buFont typeface="Arial"/>
              <a:buChar char="•"/>
            </a:pPr>
            <a:r>
              <a:rPr lang="en-US"/>
              <a:t>say each letter as you write it on the board. </a:t>
            </a:r>
            <a:endParaRPr/>
          </a:p>
          <a:p>
            <a:pPr indent="-228600" lvl="1" marL="822960" rtl="0" algn="l">
              <a:lnSpc>
                <a:spcPct val="100000"/>
              </a:lnSpc>
              <a:spcBef>
                <a:spcPts val="0"/>
              </a:spcBef>
              <a:spcAft>
                <a:spcPts val="0"/>
              </a:spcAft>
              <a:buSzPts val="1400"/>
              <a:buFont typeface="Arial"/>
              <a:buChar char="•"/>
            </a:pPr>
            <a:r>
              <a:rPr lang="en-US"/>
              <a:t>say and spell the word. </a:t>
            </a:r>
            <a:endParaRPr/>
          </a:p>
          <a:p>
            <a:pPr indent="-228600" lvl="1" marL="822960" rtl="0" algn="l">
              <a:lnSpc>
                <a:spcPct val="100000"/>
              </a:lnSpc>
              <a:spcBef>
                <a:spcPts val="0"/>
              </a:spcBef>
              <a:spcAft>
                <a:spcPts val="0"/>
              </a:spcAft>
              <a:buSzPts val="1400"/>
              <a:buFont typeface="Arial"/>
              <a:buChar char="•"/>
            </a:pPr>
            <a:r>
              <a:rPr lang="en-US"/>
              <a:t>repeat with all and now.</a:t>
            </a:r>
            <a:endParaRPr b="0" i="0" sz="1200" u="none" strike="noStrike">
              <a:solidFill>
                <a:srgbClr val="000000"/>
              </a:solidFill>
              <a:latin typeface="Calibri"/>
              <a:ea typeface="Calibri"/>
              <a:cs typeface="Calibri"/>
              <a:sym typeface="Calibri"/>
            </a:endParaRPr>
          </a:p>
        </p:txBody>
      </p:sp>
      <p:sp>
        <p:nvSpPr>
          <p:cNvPr id="894" name="Google Shape;89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different texts can teach them different things about the past. Tell them different texts also show different ways that people learn about the past—reading books, going to museums, and so on.</a:t>
            </a:r>
            <a:endParaRPr/>
          </a:p>
          <a:p>
            <a:pPr indent="-228600" lvl="1" marL="685800" rtl="0" algn="l">
              <a:lnSpc>
                <a:spcPct val="100000"/>
              </a:lnSpc>
              <a:spcBef>
                <a:spcPts val="0"/>
              </a:spcBef>
              <a:spcAft>
                <a:spcPts val="0"/>
              </a:spcAft>
              <a:buClr>
                <a:srgbClr val="373536"/>
              </a:buClr>
              <a:buSzPts val="1200"/>
              <a:buFont typeface="Arial"/>
              <a:buChar char="•"/>
            </a:pPr>
            <a:r>
              <a:rPr lang="en-US"/>
              <a:t>Have students think about the main idea of the texts they are comparing. </a:t>
            </a:r>
            <a:endParaRPr/>
          </a:p>
          <a:p>
            <a:pPr indent="-228600" lvl="1" marL="685800" rtl="0" algn="l">
              <a:lnSpc>
                <a:spcPct val="100000"/>
              </a:lnSpc>
              <a:spcBef>
                <a:spcPts val="0"/>
              </a:spcBef>
              <a:spcAft>
                <a:spcPts val="0"/>
              </a:spcAft>
              <a:buClr>
                <a:srgbClr val="373536"/>
              </a:buClr>
              <a:buSzPts val="1200"/>
              <a:buFont typeface="Arial"/>
              <a:buChar char="•"/>
            </a:pPr>
            <a:r>
              <a:rPr lang="en-US"/>
              <a:t>Have them find supporting details from the texts. </a:t>
            </a:r>
            <a:endParaRPr/>
          </a:p>
          <a:p>
            <a:pPr indent="-228600" lvl="1" marL="685800" rtl="0" algn="l">
              <a:lnSpc>
                <a:spcPct val="100000"/>
              </a:lnSpc>
              <a:spcBef>
                <a:spcPts val="0"/>
              </a:spcBef>
              <a:spcAft>
                <a:spcPts val="0"/>
              </a:spcAft>
              <a:buClr>
                <a:srgbClr val="373536"/>
              </a:buClr>
              <a:buSzPts val="1200"/>
              <a:buFont typeface="Arial"/>
              <a:buChar char="•"/>
            </a:pPr>
            <a:r>
              <a:rPr lang="en-US"/>
              <a:t>Have them identify the details that are facts about the past.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making a connection between the information about the past found in two different texts: Cars Are Always Changing and Uncovering the Past. </a:t>
            </a:r>
            <a:r>
              <a:rPr i="1" lang="en-US"/>
              <a:t>In Uncovering the Past, I learned that the Mayans used to play sports. And, in Cars Are Always Changing, I learned that cars used to be much slower. Both of these things are details, or information, about the past.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82 in the Student Interactive. Remind them to include details from the text to support their ideas.</a:t>
            </a:r>
            <a:endParaRPr i="1" sz="1200">
              <a:solidFill>
                <a:srgbClr val="373536"/>
              </a:solidFill>
              <a:latin typeface="Calibri"/>
              <a:ea typeface="Calibri"/>
              <a:cs typeface="Calibri"/>
              <a:sym typeface="Calibri"/>
            </a:endParaRPr>
          </a:p>
        </p:txBody>
      </p:sp>
      <p:sp>
        <p:nvSpPr>
          <p:cNvPr id="907" name="Google Shape;90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their answers in small groups.</a:t>
            </a:r>
            <a:endParaRPr b="1" sz="1200">
              <a:latin typeface="Calibri"/>
              <a:ea typeface="Calibri"/>
              <a:cs typeface="Calibri"/>
              <a:sym typeface="Calibri"/>
            </a:endParaRPr>
          </a:p>
        </p:txBody>
      </p:sp>
      <p:sp>
        <p:nvSpPr>
          <p:cNvPr id="920" name="Google Shape;92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 authors compose the plot of their personal narratives, they organize the events in a sequence of how things happened. Authors use sequence words, such as first, next, and last, when writing the plots of their personal narratives. An author also includes a problem and a resolution.</a:t>
            </a:r>
            <a:endParaRPr/>
          </a:p>
          <a:p>
            <a:pPr indent="-228600" lvl="0" marL="228600" rtl="0" algn="l">
              <a:lnSpc>
                <a:spcPct val="100000"/>
              </a:lnSpc>
              <a:spcBef>
                <a:spcPts val="0"/>
              </a:spcBef>
              <a:spcAft>
                <a:spcPts val="0"/>
              </a:spcAft>
              <a:buSzPts val="1200"/>
              <a:buFont typeface="Calibri"/>
              <a:buAutoNum type="arabicPeriod"/>
            </a:pPr>
            <a:r>
              <a:rPr lang="en-US"/>
              <a:t>Choose an event that may have happened to you that students can relate to, such as falling off your bike. Tell students the story, for example: </a:t>
            </a:r>
            <a:r>
              <a:rPr i="1" lang="en-US" u="none"/>
              <a:t>I was riding my new green bike on the sidewalk. First, I noticed that I was going very fast. Next, I pushed the handbrake to stop, and the bike stopped. Then I tried touching the ground with my feet but I couldn’t reach, and I fell. Luckily I was not hurt. Last, I told my mom to lower the seat so I wouldn’t fall next time</a:t>
            </a:r>
            <a:r>
              <a:rPr lang="en-US"/>
              <a:t>. Ask students to name the problem (the bike seat was too high) and the resolution (my mom lowered the seat).</a:t>
            </a:r>
            <a:endParaRPr/>
          </a:p>
          <a:p>
            <a:pPr indent="-228600" lvl="0" marL="228600" rtl="0" algn="l">
              <a:lnSpc>
                <a:spcPct val="100000"/>
              </a:lnSpc>
              <a:spcBef>
                <a:spcPts val="0"/>
              </a:spcBef>
              <a:spcAft>
                <a:spcPts val="0"/>
              </a:spcAft>
              <a:buSzPts val="1200"/>
              <a:buFont typeface="Calibri"/>
              <a:buAutoNum type="arabicPeriod"/>
            </a:pPr>
            <a:r>
              <a:rPr lang="en-US"/>
              <a:t>Now retell the story using the same sequence of events, drawing pictures to show your story. Make sure to think aloud as you draw details in the setting and characters. For example: </a:t>
            </a:r>
            <a:r>
              <a:rPr i="1" lang="en-US"/>
              <a:t>It was a sunny day, so I will draw the sun. I remember there were trees and bushes, so I will draw those in my setting. At the end of my story, I am happy, so I will draw a smile on my face</a:t>
            </a:r>
            <a:r>
              <a:rPr lang="en-US"/>
              <a:t>. Tell students that they can write their story using both words and pictures.</a:t>
            </a:r>
            <a:endParaRPr/>
          </a:p>
          <a:p>
            <a:pPr indent="-228600" lvl="0" marL="228600" rtl="0" algn="l">
              <a:lnSpc>
                <a:spcPct val="100000"/>
              </a:lnSpc>
              <a:spcBef>
                <a:spcPts val="0"/>
              </a:spcBef>
              <a:spcAft>
                <a:spcPts val="0"/>
              </a:spcAft>
              <a:buSzPts val="1200"/>
              <a:buFont typeface="Calibri"/>
              <a:buAutoNum type="arabicPeriod"/>
            </a:pPr>
            <a:r>
              <a:rPr lang="en-US"/>
              <a:t>Direct students to dictate or compose plot on p. 89 of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their stories with the class. Prompt students to identify the problem and resolution in their stories. Tell students to talk about why they chose this problem and resolution.</a:t>
            </a:r>
            <a:endParaRPr i="1"/>
          </a:p>
        </p:txBody>
      </p:sp>
      <p:sp>
        <p:nvSpPr>
          <p:cNvPr id="934" name="Google Shape;93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got a new </a:t>
            </a:r>
            <a:r>
              <a:rPr b="1" lang="en-US"/>
              <a:t>rug</a:t>
            </a:r>
            <a:r>
              <a:rPr lang="en-US"/>
              <a:t> for my room.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Our family trip was so much </a:t>
            </a:r>
            <a:r>
              <a:rPr b="1" lang="en-US"/>
              <a:t>fun</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ate </a:t>
            </a:r>
            <a:r>
              <a:rPr b="1" lang="en-US"/>
              <a:t>all</a:t>
            </a:r>
            <a:r>
              <a:rPr lang="en-US"/>
              <a:t> of the strawberries.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need a </a:t>
            </a:r>
            <a:r>
              <a:rPr b="1" lang="en-US"/>
              <a:t>cup</a:t>
            </a:r>
            <a:r>
              <a:rPr lang="en-US"/>
              <a:t> of water for the recipe.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Mom said to clean my room right </a:t>
            </a:r>
            <a:r>
              <a:rPr b="1" lang="en-US"/>
              <a:t>now</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can go to the park, </a:t>
            </a:r>
            <a:r>
              <a:rPr b="1" lang="en-US"/>
              <a:t>but</a:t>
            </a:r>
            <a:r>
              <a:rPr lang="en-US"/>
              <a:t> I have to be home for dinner</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47" name="Google Shape;947;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Guide students to complete the question. </a:t>
            </a:r>
            <a:endParaRPr/>
          </a:p>
          <a:p>
            <a:pPr indent="-228600" lvl="0" marL="228600" rtl="0" algn="l">
              <a:lnSpc>
                <a:spcPct val="100000"/>
              </a:lnSpc>
              <a:spcBef>
                <a:spcPts val="0"/>
              </a:spcBef>
              <a:spcAft>
                <a:spcPts val="0"/>
              </a:spcAft>
              <a:buSzPts val="1200"/>
              <a:buFont typeface="Calibri"/>
              <a:buAutoNum type="arabicPeriod"/>
            </a:pPr>
            <a:r>
              <a:rPr lang="en-US"/>
              <a:t>Which sentence ends in a question mark?</a:t>
            </a:r>
            <a:endParaRPr/>
          </a:p>
          <a:p>
            <a:pPr indent="-228600" lvl="1" marL="685800" rtl="0" algn="l">
              <a:lnSpc>
                <a:spcPct val="100000"/>
              </a:lnSpc>
              <a:spcBef>
                <a:spcPts val="0"/>
              </a:spcBef>
              <a:spcAft>
                <a:spcPts val="0"/>
              </a:spcAft>
              <a:buSzPts val="1200"/>
              <a:buFont typeface="Calibri"/>
              <a:buAutoNum type="alphaUcPeriod"/>
            </a:pPr>
            <a:r>
              <a:rPr lang="en-US"/>
              <a:t>Jill likes to read.</a:t>
            </a:r>
            <a:endParaRPr/>
          </a:p>
          <a:p>
            <a:pPr indent="-228600" lvl="1" marL="685800" rtl="0" algn="l">
              <a:lnSpc>
                <a:spcPct val="100000"/>
              </a:lnSpc>
              <a:spcBef>
                <a:spcPts val="0"/>
              </a:spcBef>
              <a:spcAft>
                <a:spcPts val="0"/>
              </a:spcAft>
              <a:buSzPts val="1200"/>
              <a:buFont typeface="Calibri"/>
              <a:buAutoNum type="alphaUcPeriod"/>
            </a:pPr>
            <a:r>
              <a:rPr b="1" lang="en-US"/>
              <a:t>What book is Jill reading?</a:t>
            </a:r>
            <a:endParaRPr/>
          </a:p>
          <a:p>
            <a:pPr indent="-228600" lvl="1" marL="685800" rtl="0" algn="l">
              <a:lnSpc>
                <a:spcPct val="100000"/>
              </a:lnSpc>
              <a:spcBef>
                <a:spcPts val="0"/>
              </a:spcBef>
              <a:spcAft>
                <a:spcPts val="0"/>
              </a:spcAft>
              <a:buSzPts val="1200"/>
              <a:buFont typeface="Calibri"/>
              <a:buAutoNum type="alphaUcPeriod"/>
            </a:pPr>
            <a:r>
              <a:rPr lang="en-US"/>
              <a:t>What a great book!</a:t>
            </a:r>
            <a:endParaRPr/>
          </a:p>
          <a:p>
            <a:pPr indent="-228600" lvl="1" marL="685800" rtl="0" algn="l">
              <a:lnSpc>
                <a:spcPct val="100000"/>
              </a:lnSpc>
              <a:spcBef>
                <a:spcPts val="0"/>
              </a:spcBef>
              <a:spcAft>
                <a:spcPts val="0"/>
              </a:spcAft>
              <a:buSzPts val="1200"/>
              <a:buFont typeface="Calibri"/>
              <a:buAutoNum type="alphaUcPeriod"/>
            </a:pPr>
            <a:r>
              <a:rPr lang="en-US"/>
              <a:t>It is fun to read.</a:t>
            </a:r>
            <a:endParaRPr/>
          </a:p>
          <a:p>
            <a:pPr indent="-228600" lvl="0" marL="22860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217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U4 W2</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64" name="Google Shape;96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a:t>
            </a:r>
            <a:r>
              <a:rPr i="1" lang="en-US"/>
              <a:t>pretty, all, and now</a:t>
            </a:r>
            <a:r>
              <a:rPr lang="en-US"/>
              <a:t>.</a:t>
            </a:r>
            <a:endParaRPr/>
          </a:p>
          <a:p>
            <a:pPr indent="-256032" lvl="0" marL="256032" rtl="0" algn="l">
              <a:lnSpc>
                <a:spcPct val="100000"/>
              </a:lnSpc>
              <a:spcBef>
                <a:spcPts val="0"/>
              </a:spcBef>
              <a:spcAft>
                <a:spcPts val="0"/>
              </a:spcAft>
              <a:buSzPts val="1200"/>
              <a:buFont typeface="Calibri"/>
              <a:buAutoNum type="arabicPeriod"/>
            </a:pPr>
            <a:r>
              <a:rPr lang="en-US"/>
              <a:t>Point to the word pretty and read it.</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pretty and read it.</a:t>
            </a:r>
            <a:endParaRPr/>
          </a:p>
          <a:p>
            <a:pPr indent="-256032" lvl="0" marL="256032" rtl="0" algn="l">
              <a:lnSpc>
                <a:spcPct val="100000"/>
              </a:lnSpc>
              <a:spcBef>
                <a:spcPts val="0"/>
              </a:spcBef>
              <a:spcAft>
                <a:spcPts val="0"/>
              </a:spcAft>
              <a:buSzPts val="1200"/>
              <a:buFont typeface="Calibri"/>
              <a:buAutoNum type="arabicPeriod"/>
            </a:pPr>
            <a:r>
              <a:rPr lang="en-US"/>
              <a:t>Repeat for all and now. </a:t>
            </a:r>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75" name="Google Shape;97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Ask students to remember the Unit’s Essential Question: What can we learn from the past? Then point out the Weekly Question: How do we learn about the past? Explain that there are different ways that people can gain knowledge, or learn, from the past.</a:t>
            </a:r>
            <a:endParaRPr/>
          </a:p>
          <a:p>
            <a:pPr indent="-228600" lvl="0" marL="228600" rtl="0" algn="l">
              <a:lnSpc>
                <a:spcPct val="100000"/>
              </a:lnSpc>
              <a:spcBef>
                <a:spcPts val="0"/>
              </a:spcBef>
              <a:spcAft>
                <a:spcPts val="0"/>
              </a:spcAft>
              <a:buSzPts val="1200"/>
              <a:buFont typeface="Calibri"/>
              <a:buAutoNum type="arabicPeriod"/>
            </a:pPr>
            <a:r>
              <a:rPr lang="en-US"/>
              <a:t>Have students turn to pp. 52–53 of the Student Interactive. Read the infographic, “Learning About the Past.” Guide the discussion about pp. 52–53 with the following prompts:</a:t>
            </a:r>
            <a:endParaRPr/>
          </a:p>
          <a:p>
            <a:pPr indent="-228600" lvl="1" marL="685800" rtl="0" algn="l">
              <a:lnSpc>
                <a:spcPct val="100000"/>
              </a:lnSpc>
              <a:spcBef>
                <a:spcPts val="0"/>
              </a:spcBef>
              <a:spcAft>
                <a:spcPts val="0"/>
              </a:spcAft>
              <a:buSzPts val="1200"/>
              <a:buFont typeface="Arial"/>
              <a:buChar char="•"/>
            </a:pPr>
            <a:r>
              <a:rPr lang="en-US"/>
              <a:t>How can you learn about the past from reading?</a:t>
            </a:r>
            <a:endParaRPr/>
          </a:p>
          <a:p>
            <a:pPr indent="-228600" lvl="1" marL="685800" rtl="0" algn="l">
              <a:lnSpc>
                <a:spcPct val="100000"/>
              </a:lnSpc>
              <a:spcBef>
                <a:spcPts val="0"/>
              </a:spcBef>
              <a:spcAft>
                <a:spcPts val="0"/>
              </a:spcAft>
              <a:buSzPts val="1200"/>
              <a:buFont typeface="Arial"/>
              <a:buChar char="•"/>
            </a:pPr>
            <a:r>
              <a:rPr lang="en-US"/>
              <a:t>How can you learn about the past from hearing someone talk about it?</a:t>
            </a:r>
            <a:endParaRPr/>
          </a:p>
          <a:p>
            <a:pPr indent="-228600" lvl="1" marL="685800" rtl="0" algn="l">
              <a:lnSpc>
                <a:spcPct val="100000"/>
              </a:lnSpc>
              <a:spcBef>
                <a:spcPts val="0"/>
              </a:spcBef>
              <a:spcAft>
                <a:spcPts val="0"/>
              </a:spcAft>
              <a:buSzPts val="1200"/>
              <a:buFont typeface="Arial"/>
              <a:buChar char="•"/>
            </a:pPr>
            <a:r>
              <a:rPr lang="en-US"/>
              <a:t>How can you learn about the past from studying objects from the past?</a:t>
            </a:r>
            <a:endParaRPr/>
          </a:p>
          <a:p>
            <a:pPr indent="-228600" lvl="0" marL="228600" rtl="0" algn="l">
              <a:lnSpc>
                <a:spcPct val="100000"/>
              </a:lnSpc>
              <a:spcBef>
                <a:spcPts val="0"/>
              </a:spcBef>
              <a:spcAft>
                <a:spcPts val="0"/>
              </a:spcAft>
              <a:buSzPts val="1200"/>
              <a:buFont typeface="Calibri"/>
              <a:buAutoNum type="arabicPeriod"/>
            </a:pPr>
            <a:r>
              <a:rPr lang="en-US"/>
              <a:t>Encourage students to ask questions about the infographic to clarify anything they do not understand.</a:t>
            </a:r>
            <a:endParaRPr/>
          </a:p>
          <a:p>
            <a:pPr indent="-228600" lvl="0" marL="228600" rtl="0" algn="l">
              <a:lnSpc>
                <a:spcPct val="100000"/>
              </a:lnSpc>
              <a:spcBef>
                <a:spcPts val="0"/>
              </a:spcBef>
              <a:spcAft>
                <a:spcPts val="0"/>
              </a:spcAft>
              <a:buSzPts val="1200"/>
              <a:buFont typeface="Calibri"/>
              <a:buAutoNum type="arabicPeriod"/>
            </a:pPr>
            <a:r>
              <a:rPr lang="en-US"/>
              <a:t>Have students use the pictures and text on pp. 52–53 to describe personal connections by discussing ways they can learn about the past. </a:t>
            </a:r>
            <a:endParaRPr/>
          </a:p>
          <a:p>
            <a:pPr indent="-228600" lvl="0" marL="228600" rtl="0" algn="l">
              <a:lnSpc>
                <a:spcPct val="100000"/>
              </a:lnSpc>
              <a:spcBef>
                <a:spcPts val="0"/>
              </a:spcBef>
              <a:spcAft>
                <a:spcPts val="0"/>
              </a:spcAft>
              <a:buSzPts val="1200"/>
              <a:buFont typeface="Calibri"/>
              <a:buAutoNum type="arabicPeriod"/>
            </a:pPr>
            <a:r>
              <a:rPr lang="en-US"/>
              <a:t>Point out the Week 2 Question: How do we learn about the past? Tell students that they just learned about different ways to learn about the past. Reading about history, listening to someone tell a story, and seeing objects in a museum are other related ways to learn about the past. Tell students that this week they will learn more about how to learn and tell about the past.</a:t>
            </a:r>
            <a:endParaRPr i="1" sz="1200">
              <a:latin typeface="Calibri"/>
              <a:ea typeface="Calibri"/>
              <a:cs typeface="Calibri"/>
              <a:sym typeface="Calibri"/>
            </a:endParaRPr>
          </a:p>
        </p:txBody>
      </p:sp>
      <p:sp>
        <p:nvSpPr>
          <p:cNvPr id="163" name="Google Shape;1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will listen to a narrative nonfiction text. Narrative nonfiction tells about actual events in the format of a story. Have students listen as you read aloud the text, “Our Trip to the Beach.” Encourage students to be active listeners by looking at you and thinking about what you are saying as you read aloud.</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the Think Aloud strategies related to narrative nonfiction.</a:t>
            </a:r>
            <a:endParaRPr/>
          </a:p>
          <a:p>
            <a:pPr indent="-228600" lvl="0" marL="228600" rtl="0" algn="l">
              <a:lnSpc>
                <a:spcPct val="100000"/>
              </a:lnSpc>
              <a:spcBef>
                <a:spcPts val="0"/>
              </a:spcBef>
              <a:spcAft>
                <a:spcPts val="0"/>
              </a:spcAft>
              <a:buSzPts val="1200"/>
              <a:buFont typeface="Calibri"/>
              <a:buAutoNum type="arabicPeriod"/>
            </a:pPr>
            <a:r>
              <a:rPr lang="en-US"/>
              <a:t>Think Aloud: After the first few paragraphs, say: This sounds like a story that could really happen. I wonder whether it is a true story or fiction.”</a:t>
            </a:r>
            <a:endParaRPr/>
          </a:p>
          <a:p>
            <a:pPr indent="-228600" lvl="0" marL="228600" rtl="0" algn="l">
              <a:lnSpc>
                <a:spcPct val="100000"/>
              </a:lnSpc>
              <a:spcBef>
                <a:spcPts val="0"/>
              </a:spcBef>
              <a:spcAft>
                <a:spcPts val="0"/>
              </a:spcAft>
              <a:buSzPts val="1200"/>
              <a:buFont typeface="Calibri"/>
              <a:buAutoNum type="arabicPeriod"/>
            </a:pPr>
            <a:r>
              <a:rPr lang="en-US"/>
              <a:t>Think Aloud: After you reread this paragraph, say: This story tells a lot of information. I learned that some fossils are made from plants that lived long ago. I will read to learn more about fossils.”</a:t>
            </a:r>
            <a:endParaRPr/>
          </a:p>
          <a:p>
            <a:pPr indent="-228600" lvl="0" marL="228600" rtl="0" algn="l">
              <a:lnSpc>
                <a:spcPct val="100000"/>
              </a:lnSpc>
              <a:spcBef>
                <a:spcPts val="0"/>
              </a:spcBef>
              <a:spcAft>
                <a:spcPts val="0"/>
              </a:spcAft>
              <a:buSzPts val="1200"/>
              <a:buFont typeface="Calibri"/>
              <a:buAutoNum type="arabicPeriod"/>
            </a:pPr>
            <a:r>
              <a:rPr lang="en-US"/>
              <a:t>Use the chart to help students identify the events told in the story about how a fossil is formed.</a:t>
            </a:r>
            <a:endParaRPr sz="1200">
              <a:latin typeface="Calibri"/>
              <a:ea typeface="Calibri"/>
              <a:cs typeface="Calibri"/>
              <a:sym typeface="Calibri"/>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22.png"/><Relationship Id="rId8"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29.png"/><Relationship Id="rId7"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38.png"/><Relationship Id="rId8"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6.png"/><Relationship Id="rId7"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Narrative Nonfiction Qualities </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a:t>
            </a:r>
            <a:r>
              <a:rPr b="1" lang="en-US" sz="2400">
                <a:solidFill>
                  <a:schemeClr val="lt1"/>
                </a:solidFill>
                <a:latin typeface="Century Gothic"/>
                <a:ea typeface="Century Gothic"/>
                <a:cs typeface="Century Gothic"/>
                <a:sym typeface="Century Gothic"/>
              </a:rPr>
              <a:t>6, 67</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txBox="1"/>
          <p:nvPr/>
        </p:nvSpPr>
        <p:spPr>
          <a:xfrm>
            <a:off x="8926599" y="2246963"/>
            <a:ext cx="3272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Century Gothic"/>
                <a:ea typeface="Century Gothic"/>
                <a:cs typeface="Century Gothic"/>
                <a:sym typeface="Century Gothic"/>
              </a:rPr>
              <a:t>Do </a:t>
            </a:r>
            <a:r>
              <a:rPr lang="en-US" sz="3200">
                <a:solidFill>
                  <a:schemeClr val="dk1"/>
                </a:solidFill>
                <a:latin typeface="Century Gothic"/>
                <a:ea typeface="Century Gothic"/>
                <a:cs typeface="Century Gothic"/>
                <a:sym typeface="Century Gothic"/>
              </a:rPr>
              <a:t>the sentences tell facts</a:t>
            </a:r>
            <a:r>
              <a:rPr lang="en-US" sz="3200">
                <a:solidFill>
                  <a:schemeClr val="dk1"/>
                </a:solidFill>
              </a:rPr>
              <a:t>?</a:t>
            </a:r>
            <a:r>
              <a:rPr lang="en-US" sz="3200">
                <a:solidFill>
                  <a:schemeClr val="dk1"/>
                </a:solidFill>
                <a:latin typeface="Century Gothic"/>
                <a:ea typeface="Century Gothic"/>
                <a:cs typeface="Century Gothic"/>
                <a:sym typeface="Century Gothic"/>
              </a:rPr>
              <a:t> How do you know</a:t>
            </a:r>
            <a:r>
              <a:rPr lang="en-US" sz="3200">
                <a:solidFill>
                  <a:schemeClr val="dk1"/>
                </a:solidFill>
              </a:rPr>
              <a:t>?</a:t>
            </a:r>
            <a:r>
              <a:rPr lang="en-US" sz="3200">
                <a:solidFill>
                  <a:schemeClr val="dk1"/>
                </a:solidFill>
                <a:latin typeface="Century Gothic"/>
                <a:ea typeface="Century Gothic"/>
                <a:cs typeface="Century Gothic"/>
                <a:sym typeface="Century Gothic"/>
              </a:rPr>
              <a:t> Talk to your partner. </a:t>
            </a:r>
            <a:endParaRPr i="0" sz="3200" u="none" cap="none" strike="noStrike">
              <a:solidFill>
                <a:schemeClr val="dk1"/>
              </a:solidFill>
              <a:latin typeface="Century Gothic"/>
              <a:ea typeface="Century Gothic"/>
              <a:cs typeface="Century Gothic"/>
              <a:sym typeface="Century Gothic"/>
            </a:endParaRPr>
          </a:p>
        </p:txBody>
      </p:sp>
      <p:pic>
        <p:nvPicPr>
          <p:cNvPr id="196" name="Google Shape;196;p12"/>
          <p:cNvPicPr preferRelativeResize="0"/>
          <p:nvPr/>
        </p:nvPicPr>
        <p:blipFill rotWithShape="1">
          <a:blip r:embed="rId6">
            <a:alphaModFix/>
          </a:blip>
          <a:srcRect b="0" l="455" r="465"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picture containing clock&#10;&#10;Description automatically generated" id="202" name="Google Shape;20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3" name="Google Shape;20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4" name="Google Shape;20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5" name="Google Shape;20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6" name="Google Shape;20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8" name="Google Shape;208;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09" name="Google Shape;209;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Do the sentences tell </a:t>
            </a:r>
            <a:r>
              <a:rPr b="1" i="0" lang="en-US" sz="3200" u="none" cap="none" strike="noStrike">
                <a:solidFill>
                  <a:schemeClr val="dk1"/>
                </a:solidFill>
                <a:latin typeface="Century Gothic"/>
                <a:ea typeface="Century Gothic"/>
                <a:cs typeface="Century Gothic"/>
                <a:sym typeface="Century Gothic"/>
              </a:rPr>
              <a:t>facts</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do you know</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0" name="Google Shape;210;p13"/>
          <p:cNvPicPr preferRelativeResize="0"/>
          <p:nvPr/>
        </p:nvPicPr>
        <p:blipFill rotWithShape="1">
          <a:blip r:embed="rId7">
            <a:alphaModFix/>
          </a:blip>
          <a:srcRect b="0" l="0" r="0" t="0"/>
          <a:stretch/>
        </p:blipFill>
        <p:spPr>
          <a:xfrm>
            <a:off x="512761" y="1297873"/>
            <a:ext cx="5463167" cy="44990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pic>
        <p:nvPicPr>
          <p:cNvPr id="222" name="Google Shape;222;p14"/>
          <p:cNvPicPr preferRelativeResize="0"/>
          <p:nvPr/>
        </p:nvPicPr>
        <p:blipFill rotWithShape="1">
          <a:blip r:embed="rId6">
            <a:alphaModFix/>
          </a:blip>
          <a:srcRect b="0" l="0" r="0" t="0"/>
          <a:stretch/>
        </p:blipFill>
        <p:spPr>
          <a:xfrm>
            <a:off x="618127" y="1297873"/>
            <a:ext cx="5911775"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3" name="Google Shape;223;p14"/>
          <p:cNvSpPr txBox="1"/>
          <p:nvPr/>
        </p:nvSpPr>
        <p:spPr>
          <a:xfrm>
            <a:off x="7451637" y="2403529"/>
            <a:ext cx="3751258"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83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4" name="Google Shape;234;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35" name="Google Shape;235;p15"/>
          <p:cNvPicPr preferRelativeResize="0"/>
          <p:nvPr/>
        </p:nvPicPr>
        <p:blipFill rotWithShape="1">
          <a:blip r:embed="rId7">
            <a:alphaModFix/>
          </a:blip>
          <a:srcRect b="0" l="0" r="0" t="0"/>
          <a:stretch/>
        </p:blipFill>
        <p:spPr>
          <a:xfrm>
            <a:off x="1738050" y="1458061"/>
            <a:ext cx="1657950" cy="2262256"/>
          </a:xfrm>
          <a:prstGeom prst="rect">
            <a:avLst/>
          </a:prstGeom>
          <a:noFill/>
          <a:ln>
            <a:noFill/>
          </a:ln>
        </p:spPr>
      </p:pic>
      <p:pic>
        <p:nvPicPr>
          <p:cNvPr id="236" name="Google Shape;236;p15"/>
          <p:cNvPicPr preferRelativeResize="0"/>
          <p:nvPr/>
        </p:nvPicPr>
        <p:blipFill rotWithShape="1">
          <a:blip r:embed="rId8">
            <a:alphaModFix/>
          </a:blip>
          <a:srcRect b="0" l="0" r="0" t="0"/>
          <a:stretch/>
        </p:blipFill>
        <p:spPr>
          <a:xfrm>
            <a:off x="1800029" y="3980491"/>
            <a:ext cx="1533991" cy="22932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9" name="Google Shape;249;p16"/>
          <p:cNvPicPr preferRelativeResize="0"/>
          <p:nvPr/>
        </p:nvPicPr>
        <p:blipFill rotWithShape="1">
          <a:blip r:embed="rId6">
            <a:alphaModFix/>
          </a:blip>
          <a:srcRect b="0" l="0" r="0" t="0"/>
          <a:stretch/>
        </p:blipFill>
        <p:spPr>
          <a:xfrm>
            <a:off x="534142" y="1297873"/>
            <a:ext cx="5890508" cy="48949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A picture containing clock&#10;&#10;Description automatically generated" id="255" name="Google Shape;255;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6" name="Google Shape;256;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7" name="Google Shape;257;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8" name="Google Shape;258;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9" name="Google Shape;259;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17"/>
          <p:cNvSpPr txBox="1"/>
          <p:nvPr/>
        </p:nvSpPr>
        <p:spPr>
          <a:xfrm>
            <a:off x="995895" y="2191765"/>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Compose</a:t>
            </a:r>
            <a:r>
              <a:rPr b="0" i="0" lang="en-US" sz="3200" u="none" cap="none" strike="noStrike">
                <a:solidFill>
                  <a:schemeClr val="dk1"/>
                </a:solidFill>
                <a:latin typeface="Century Gothic"/>
                <a:ea typeface="Century Gothic"/>
                <a:cs typeface="Century Gothic"/>
                <a:sym typeface="Century Gothic"/>
              </a:rPr>
              <a:t> the setting for your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261" name="Google Shape;261;p17"/>
          <p:cNvSpPr txBox="1"/>
          <p:nvPr/>
        </p:nvSpPr>
        <p:spPr>
          <a:xfrm>
            <a:off x="995895" y="391941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setting with the class. </a:t>
            </a:r>
            <a:r>
              <a:rPr b="1" i="0" lang="en-US" sz="3200" u="none" cap="none" strike="noStrike">
                <a:solidFill>
                  <a:schemeClr val="dk1"/>
                </a:solidFill>
                <a:latin typeface="Century Gothic"/>
                <a:ea typeface="Century Gothic"/>
                <a:cs typeface="Century Gothic"/>
                <a:sym typeface="Century Gothic"/>
              </a:rPr>
              <a:t> Tell </a:t>
            </a:r>
            <a:r>
              <a:rPr b="0" i="0" lang="en-US" sz="3200" u="none" cap="none" strike="noStrike">
                <a:solidFill>
                  <a:schemeClr val="dk1"/>
                </a:solidFill>
                <a:latin typeface="Century Gothic"/>
                <a:ea typeface="Century Gothic"/>
                <a:cs typeface="Century Gothic"/>
                <a:sym typeface="Century Gothic"/>
              </a:rPr>
              <a:t>both the place and the time.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2" name="Google Shape;262;p17"/>
          <p:cNvPicPr preferRelativeResize="0"/>
          <p:nvPr/>
        </p:nvPicPr>
        <p:blipFill rotWithShape="1">
          <a:blip r:embed="rId6">
            <a:alphaModFix/>
          </a:blip>
          <a:srcRect b="0" l="0" r="0" t="0"/>
          <a:stretch/>
        </p:blipFill>
        <p:spPr>
          <a:xfrm>
            <a:off x="9624625" y="3391425"/>
            <a:ext cx="1938598" cy="2033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9"/>
          <p:cNvSpPr txBox="1"/>
          <p:nvPr/>
        </p:nvSpPr>
        <p:spPr>
          <a:xfrm>
            <a:off x="819040" y="1794144"/>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Playing at the park is </a:t>
            </a:r>
            <a:r>
              <a:rPr b="1" i="0" lang="en-US" sz="3600" u="none" cap="none" strike="noStrike">
                <a:solidFill>
                  <a:srgbClr val="000000"/>
                </a:solidFill>
                <a:latin typeface="Century Gothic"/>
                <a:ea typeface="Century Gothic"/>
                <a:cs typeface="Century Gothic"/>
                <a:sym typeface="Century Gothic"/>
              </a:rPr>
              <a:t>fun</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need to finish my math homework </a:t>
            </a:r>
            <a:r>
              <a:rPr b="1" i="0" lang="en-US" sz="3600" u="none" cap="none" strike="noStrike">
                <a:solidFill>
                  <a:srgbClr val="000000"/>
                </a:solidFill>
                <a:latin typeface="Century Gothic"/>
                <a:ea typeface="Century Gothic"/>
                <a:cs typeface="Century Gothic"/>
                <a:sym typeface="Century Gothic"/>
              </a:rPr>
              <a:t>now</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Please put </a:t>
            </a:r>
            <a:r>
              <a:rPr b="1" i="0" lang="en-US" sz="3600" u="none" cap="none" strike="noStrike">
                <a:solidFill>
                  <a:srgbClr val="000000"/>
                </a:solidFill>
                <a:latin typeface="Century Gothic"/>
                <a:ea typeface="Century Gothic"/>
                <a:cs typeface="Century Gothic"/>
                <a:sym typeface="Century Gothic"/>
              </a:rPr>
              <a:t>all</a:t>
            </a:r>
            <a:r>
              <a:rPr b="0" i="0" lang="en-US" sz="3600" u="none" cap="none" strike="noStrike">
                <a:solidFill>
                  <a:srgbClr val="000000"/>
                </a:solidFill>
                <a:latin typeface="Century Gothic"/>
                <a:ea typeface="Century Gothic"/>
                <a:cs typeface="Century Gothic"/>
                <a:sym typeface="Century Gothic"/>
              </a:rPr>
              <a:t> the books back on the shelf.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uncle spilled juice on the </a:t>
            </a:r>
            <a:r>
              <a:rPr b="1" i="0" lang="en-US" sz="3600" u="none" cap="none" strike="noStrike">
                <a:solidFill>
                  <a:srgbClr val="000000"/>
                </a:solidFill>
                <a:latin typeface="Century Gothic"/>
                <a:ea typeface="Century Gothic"/>
                <a:cs typeface="Century Gothic"/>
                <a:sym typeface="Century Gothic"/>
              </a:rPr>
              <a:t>rug</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He filled the </a:t>
            </a:r>
            <a:r>
              <a:rPr b="1" i="0" lang="en-US" sz="3600" u="none" cap="none" strike="noStrike">
                <a:solidFill>
                  <a:srgbClr val="000000"/>
                </a:solidFill>
                <a:latin typeface="Century Gothic"/>
                <a:ea typeface="Century Gothic"/>
                <a:cs typeface="Century Gothic"/>
                <a:sym typeface="Century Gothic"/>
              </a:rPr>
              <a:t>cup</a:t>
            </a:r>
            <a:r>
              <a:rPr b="0" i="0" lang="en-US" sz="3600" u="none" cap="none" strike="noStrike">
                <a:solidFill>
                  <a:srgbClr val="000000"/>
                </a:solidFill>
                <a:latin typeface="Century Gothic"/>
                <a:ea typeface="Century Gothic"/>
                <a:cs typeface="Century Gothic"/>
                <a:sym typeface="Century Gothic"/>
              </a:rPr>
              <a:t> too full.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She is nice, </a:t>
            </a:r>
            <a:r>
              <a:rPr b="1" i="0" lang="en-US" sz="3600" u="none" cap="none" strike="noStrike">
                <a:solidFill>
                  <a:srgbClr val="000000"/>
                </a:solidFill>
                <a:latin typeface="Century Gothic"/>
                <a:ea typeface="Century Gothic"/>
                <a:cs typeface="Century Gothic"/>
                <a:sym typeface="Century Gothic"/>
              </a:rPr>
              <a:t>but</a:t>
            </a:r>
            <a:r>
              <a:rPr b="0" i="0" lang="en-US" sz="3600" u="none" cap="none" strike="noStrike">
                <a:solidFill>
                  <a:srgbClr val="000000"/>
                </a:solidFill>
                <a:latin typeface="Century Gothic"/>
                <a:ea typeface="Century Gothic"/>
                <a:cs typeface="Century Gothic"/>
                <a:sym typeface="Century Gothic"/>
              </a:rPr>
              <a:t> her dog growled at me.</a:t>
            </a:r>
            <a:endParaRPr b="0" i="0" sz="3600" u="none" cap="none" strike="noStrike">
              <a:solidFill>
                <a:schemeClr val="dk1"/>
              </a:solidFill>
              <a:latin typeface="Century Gothic"/>
              <a:ea typeface="Century Gothic"/>
              <a:cs typeface="Century Gothic"/>
              <a:sym typeface="Century Gothic"/>
            </a:endParaRPr>
          </a:p>
        </p:txBody>
      </p:sp>
      <p:sp>
        <p:nvSpPr>
          <p:cNvPr id="274" name="Google Shape;274;p19"/>
          <p:cNvSpPr/>
          <p:nvPr/>
        </p:nvSpPr>
        <p:spPr>
          <a:xfrm>
            <a:off x="6905585" y="1883730"/>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9"/>
          <p:cNvSpPr/>
          <p:nvPr/>
        </p:nvSpPr>
        <p:spPr>
          <a:xfrm>
            <a:off x="10493045" y="2442198"/>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9"/>
          <p:cNvSpPr/>
          <p:nvPr/>
        </p:nvSpPr>
        <p:spPr>
          <a:xfrm>
            <a:off x="11048567" y="2987014"/>
            <a:ext cx="648785" cy="57356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9"/>
          <p:cNvSpPr/>
          <p:nvPr/>
        </p:nvSpPr>
        <p:spPr>
          <a:xfrm>
            <a:off x="8816413" y="3502283"/>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9"/>
          <p:cNvSpPr/>
          <p:nvPr/>
        </p:nvSpPr>
        <p:spPr>
          <a:xfrm>
            <a:off x="6905585" y="4004043"/>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9"/>
          <p:cNvSpPr/>
          <p:nvPr/>
        </p:nvSpPr>
        <p:spPr>
          <a:xfrm>
            <a:off x="10284385" y="4620034"/>
            <a:ext cx="918510" cy="50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8"/>
          <p:cNvSpPr txBox="1"/>
          <p:nvPr/>
        </p:nvSpPr>
        <p:spPr>
          <a:xfrm>
            <a:off x="1339273" y="1454120"/>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man went to the store.</a:t>
            </a:r>
            <a:endParaRPr b="0" i="0" sz="4800" u="none" cap="none" strike="noStrike">
              <a:solidFill>
                <a:schemeClr val="accent1"/>
              </a:solidFill>
              <a:latin typeface="Century Gothic"/>
              <a:ea typeface="Century Gothic"/>
              <a:cs typeface="Century Gothic"/>
              <a:sym typeface="Century Gothic"/>
            </a:endParaRPr>
          </a:p>
        </p:txBody>
      </p:sp>
      <p:sp>
        <p:nvSpPr>
          <p:cNvPr id="291" name="Google Shape;291;p18"/>
          <p:cNvSpPr txBox="1"/>
          <p:nvPr/>
        </p:nvSpPr>
        <p:spPr>
          <a:xfrm>
            <a:off x="1339273" y="3721559"/>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The girl _____.</a:t>
            </a:r>
            <a:endParaRPr b="0" i="0" sz="4800" u="none" cap="none" strike="noStrike">
              <a:solidFill>
                <a:srgbClr val="C55A11"/>
              </a:solidFill>
              <a:latin typeface="Century Gothic"/>
              <a:ea typeface="Century Gothic"/>
              <a:cs typeface="Century Gothic"/>
              <a:sym typeface="Century Gothic"/>
            </a:endParaRPr>
          </a:p>
        </p:txBody>
      </p:sp>
      <p:sp>
        <p:nvSpPr>
          <p:cNvPr id="292" name="Google Shape;292;p18"/>
          <p:cNvSpPr txBox="1"/>
          <p:nvPr/>
        </p:nvSpPr>
        <p:spPr>
          <a:xfrm>
            <a:off x="2603034" y="2448603"/>
            <a:ext cx="5879159"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 </a:t>
            </a:r>
            <a:r>
              <a:rPr b="0" i="0" lang="en-US" sz="2800" u="none" cap="none" strike="noStrike">
                <a:solidFill>
                  <a:schemeClr val="dk1"/>
                </a:solidFill>
                <a:latin typeface="Century Gothic"/>
                <a:ea typeface="Century Gothic"/>
                <a:cs typeface="Century Gothic"/>
                <a:sym typeface="Century Gothic"/>
              </a:rPr>
              <a:t>the capital letter at the beginning of the sentence.</a:t>
            </a:r>
            <a:endParaRPr b="0" i="0" sz="1400" u="none" cap="none" strike="noStrike">
              <a:solidFill>
                <a:srgbClr val="000000"/>
              </a:solidFill>
              <a:latin typeface="Arial"/>
              <a:ea typeface="Arial"/>
              <a:cs typeface="Arial"/>
              <a:sym typeface="Arial"/>
            </a:endParaRPr>
          </a:p>
        </p:txBody>
      </p:sp>
      <p:sp>
        <p:nvSpPr>
          <p:cNvPr id="293" name="Google Shape;293;p18"/>
          <p:cNvSpPr txBox="1"/>
          <p:nvPr/>
        </p:nvSpPr>
        <p:spPr>
          <a:xfrm>
            <a:off x="2673268" y="4952854"/>
            <a:ext cx="6349962"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sentence by adding an action part.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drawing, lamp&#10;&#10;Description automatically generated" id="298" name="Google Shape;298;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9" name="Google Shape;299;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0" name="Google Shape;300;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1" name="Google Shape;301;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2" name="Google Shape;302;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3" name="Google Shape;303;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icture containing clock&#10;&#10;Description automatically generated" id="309" name="Google Shape;309;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0" name="Google Shape;310;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1" name="Google Shape;311;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2" name="Google Shape;31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3" name="Google Shape;31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1"/>
          <p:cNvSpPr txBox="1"/>
          <p:nvPr/>
        </p:nvSpPr>
        <p:spPr>
          <a:xfrm>
            <a:off x="4720479" y="2524558"/>
            <a:ext cx="2077136"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tub</a:t>
            </a:r>
            <a:endParaRPr b="0" i="0" sz="1400" u="none" cap="none" strike="noStrike">
              <a:solidFill>
                <a:srgbClr val="000000"/>
              </a:solidFill>
              <a:latin typeface="Century Gothic"/>
              <a:ea typeface="Century Gothic"/>
              <a:cs typeface="Century Gothic"/>
              <a:sym typeface="Century Gothic"/>
            </a:endParaRPr>
          </a:p>
        </p:txBody>
      </p:sp>
      <p:pic>
        <p:nvPicPr>
          <p:cNvPr id="315" name="Google Shape;315;p21"/>
          <p:cNvPicPr preferRelativeResize="0"/>
          <p:nvPr/>
        </p:nvPicPr>
        <p:blipFill rotWithShape="1">
          <a:blip r:embed="rId6">
            <a:alphaModFix/>
          </a:blip>
          <a:srcRect b="0" l="0" r="0" t="0"/>
          <a:stretch/>
        </p:blipFill>
        <p:spPr>
          <a:xfrm>
            <a:off x="579017" y="1435039"/>
            <a:ext cx="3210372" cy="4508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6" name="Google Shape;316;p21"/>
          <p:cNvSpPr txBox="1"/>
          <p:nvPr/>
        </p:nvSpPr>
        <p:spPr>
          <a:xfrm>
            <a:off x="8156075" y="2524558"/>
            <a:ext cx="2077136"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tube</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1"/>
          <p:cNvSpPr txBox="1"/>
          <p:nvPr/>
        </p:nvSpPr>
        <p:spPr>
          <a:xfrm>
            <a:off x="4720479" y="3904785"/>
            <a:ext cx="2077136"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21"/>
          <p:cNvSpPr txBox="1"/>
          <p:nvPr/>
        </p:nvSpPr>
        <p:spPr>
          <a:xfrm>
            <a:off x="8159046" y="3904785"/>
            <a:ext cx="2077136"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Century Gothic"/>
              <a:ea typeface="Century Gothic"/>
              <a:cs typeface="Century Gothic"/>
              <a:sym typeface="Century Gothic"/>
            </a:endParaRPr>
          </a:p>
        </p:txBody>
      </p:sp>
      <p:sp>
        <p:nvSpPr>
          <p:cNvPr id="319" name="Google Shape;319;p21"/>
          <p:cNvSpPr txBox="1"/>
          <p:nvPr/>
        </p:nvSpPr>
        <p:spPr>
          <a:xfrm>
            <a:off x="5071286" y="1372780"/>
            <a:ext cx="1375521"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21"/>
          <p:cNvSpPr txBox="1"/>
          <p:nvPr/>
        </p:nvSpPr>
        <p:spPr>
          <a:xfrm>
            <a:off x="8391567" y="1372780"/>
            <a:ext cx="160615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u_e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2"/>
          <p:cNvSpPr txBox="1"/>
          <p:nvPr/>
        </p:nvSpPr>
        <p:spPr>
          <a:xfrm>
            <a:off x="7502270" y="2379803"/>
            <a:ext cx="411223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a:t>
            </a:r>
            <a:endParaRPr b="0" i="0" sz="3200" u="none" cap="none" strike="noStrike">
              <a:solidFill>
                <a:srgbClr val="000000"/>
              </a:solidFill>
              <a:latin typeface="Century Gothic"/>
              <a:ea typeface="Century Gothic"/>
              <a:cs typeface="Century Gothic"/>
              <a:sym typeface="Century Gothic"/>
            </a:endParaRPr>
          </a:p>
        </p:txBody>
      </p:sp>
      <p:pic>
        <p:nvPicPr>
          <p:cNvPr id="333" name="Google Shape;333;p22"/>
          <p:cNvPicPr preferRelativeResize="0"/>
          <p:nvPr/>
        </p:nvPicPr>
        <p:blipFill rotWithShape="1">
          <a:blip r:embed="rId6">
            <a:alphaModFix/>
          </a:blip>
          <a:srcRect b="0" l="0" r="0" t="0"/>
          <a:stretch/>
        </p:blipFill>
        <p:spPr>
          <a:xfrm>
            <a:off x="1339273" y="1317643"/>
            <a:ext cx="5721441" cy="4743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clock&#10;&#10;Description automatically generated" id="339" name="Google Shape;339;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0" name="Google Shape;340;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1" name="Google Shape;341;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2" name="Google Shape;342;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3" name="Google Shape;343;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5"/>
          <p:cNvSpPr txBox="1"/>
          <p:nvPr/>
        </p:nvSpPr>
        <p:spPr>
          <a:xfrm>
            <a:off x="1339273" y="24807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pretty</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25"/>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all</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25"/>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A picture containing clock&#10;&#10;Description automatically generated" id="352" name="Google Shape;35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3" name="Google Shape;35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4" name="Google Shape;35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5" name="Google Shape;35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6" name="Google Shape;35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a:t>
            </a:r>
            <a:endParaRPr b="0" i="0" sz="1400" u="none" cap="none" strike="noStrike">
              <a:solidFill>
                <a:srgbClr val="000000"/>
              </a:solidFill>
              <a:latin typeface="Century Gothic"/>
              <a:ea typeface="Century Gothic"/>
              <a:cs typeface="Century Gothic"/>
              <a:sym typeface="Century Gothic"/>
            </a:endParaRPr>
          </a:p>
        </p:txBody>
      </p:sp>
      <p:pic>
        <p:nvPicPr>
          <p:cNvPr id="358" name="Google Shape;358;p24"/>
          <p:cNvPicPr preferRelativeResize="0"/>
          <p:nvPr/>
        </p:nvPicPr>
        <p:blipFill rotWithShape="1">
          <a:blip r:embed="rId6">
            <a:alphaModFix/>
          </a:blip>
          <a:srcRect b="0" l="0" r="0" t="0"/>
          <a:stretch/>
        </p:blipFill>
        <p:spPr>
          <a:xfrm>
            <a:off x="1180560" y="2197967"/>
            <a:ext cx="9512762" cy="22554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pic>
        <p:nvPicPr>
          <p:cNvPr id="370" name="Google Shape;370;p26"/>
          <p:cNvPicPr preferRelativeResize="0"/>
          <p:nvPr/>
        </p:nvPicPr>
        <p:blipFill rotWithShape="1">
          <a:blip r:embed="rId6">
            <a:alphaModFix/>
          </a:blip>
          <a:srcRect b="0" l="0" r="0" t="0"/>
          <a:stretch/>
        </p:blipFill>
        <p:spPr>
          <a:xfrm>
            <a:off x="2371113" y="1298000"/>
            <a:ext cx="6342999" cy="5250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A picture containing clock&#10;&#10;Description automatically generated" id="376" name="Google Shape;37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7" name="Google Shape;37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8" name="Google Shape;37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9" name="Google Shape;37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0" name="Google Shape;38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Uncovering the Past</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1" name="Google Shape;381;p27"/>
          <p:cNvPicPr preferRelativeResize="0"/>
          <p:nvPr/>
        </p:nvPicPr>
        <p:blipFill rotWithShape="1">
          <a:blip r:embed="rId6">
            <a:alphaModFix/>
          </a:blip>
          <a:srcRect b="0" l="0" r="0" t="0"/>
          <a:stretch/>
        </p:blipFill>
        <p:spPr>
          <a:xfrm flipH="1">
            <a:off x="10218284" y="2375871"/>
            <a:ext cx="2177400" cy="1512625"/>
          </a:xfrm>
          <a:prstGeom prst="rect">
            <a:avLst/>
          </a:prstGeom>
          <a:noFill/>
          <a:ln>
            <a:noFill/>
          </a:ln>
        </p:spPr>
      </p:pic>
      <p:sp>
        <p:nvSpPr>
          <p:cNvPr id="382" name="Google Shape;382;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 71</a:t>
            </a:r>
            <a:endParaRPr b="0" i="0" sz="1400" u="none" cap="none" strike="noStrike">
              <a:solidFill>
                <a:srgbClr val="000000"/>
              </a:solidFill>
              <a:latin typeface="Century Gothic"/>
              <a:ea typeface="Century Gothic"/>
              <a:cs typeface="Century Gothic"/>
              <a:sym typeface="Century Gothic"/>
            </a:endParaRPr>
          </a:p>
        </p:txBody>
      </p:sp>
      <p:pic>
        <p:nvPicPr>
          <p:cNvPr id="383" name="Google Shape;383;p27"/>
          <p:cNvPicPr preferRelativeResize="0"/>
          <p:nvPr/>
        </p:nvPicPr>
        <p:blipFill rotWithShape="1">
          <a:blip r:embed="rId7">
            <a:alphaModFix/>
          </a:blip>
          <a:srcRect b="0" l="680" r="680" t="0"/>
          <a:stretch/>
        </p:blipFill>
        <p:spPr>
          <a:xfrm>
            <a:off x="503000" y="1496176"/>
            <a:ext cx="9715274"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clock&#10;&#10;Description automatically generated" id="389" name="Google Shape;38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0" name="Google Shape;39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1" name="Google Shape;39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2" name="Google Shape;39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3" name="Google Shape;39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Uncovering the Past</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4" name="Google Shape;394;p28"/>
          <p:cNvPicPr preferRelativeResize="0"/>
          <p:nvPr/>
        </p:nvPicPr>
        <p:blipFill rotWithShape="1">
          <a:blip r:embed="rId6">
            <a:alphaModFix/>
          </a:blip>
          <a:srcRect b="0" l="0" r="0" t="0"/>
          <a:stretch/>
        </p:blipFill>
        <p:spPr>
          <a:xfrm flipH="1">
            <a:off x="10218284" y="2375871"/>
            <a:ext cx="2177400" cy="1512625"/>
          </a:xfrm>
          <a:prstGeom prst="rect">
            <a:avLst/>
          </a:prstGeom>
          <a:noFill/>
          <a:ln>
            <a:noFill/>
          </a:ln>
        </p:spPr>
      </p:pic>
      <p:sp>
        <p:nvSpPr>
          <p:cNvPr id="395" name="Google Shape;395;p28"/>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a:t>
            </a:r>
            <a:endParaRPr b="0" i="0" sz="1400" u="none" cap="none" strike="noStrike">
              <a:solidFill>
                <a:srgbClr val="000000"/>
              </a:solidFill>
              <a:latin typeface="Century Gothic"/>
              <a:ea typeface="Century Gothic"/>
              <a:cs typeface="Century Gothic"/>
              <a:sym typeface="Century Gothic"/>
            </a:endParaRPr>
          </a:p>
        </p:txBody>
      </p:sp>
      <p:pic>
        <p:nvPicPr>
          <p:cNvPr id="396" name="Google Shape;396;p28"/>
          <p:cNvPicPr preferRelativeResize="0"/>
          <p:nvPr/>
        </p:nvPicPr>
        <p:blipFill rotWithShape="1">
          <a:blip r:embed="rId7">
            <a:alphaModFix/>
          </a:blip>
          <a:srcRect b="0" l="445" r="445" t="0"/>
          <a:stretch/>
        </p:blipFill>
        <p:spPr>
          <a:xfrm>
            <a:off x="503000" y="1496176"/>
            <a:ext cx="9715275" cy="4056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Uncovering the Past</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7" name="Google Shape;407;p50"/>
          <p:cNvPicPr preferRelativeResize="0"/>
          <p:nvPr/>
        </p:nvPicPr>
        <p:blipFill rotWithShape="1">
          <a:blip r:embed="rId6">
            <a:alphaModFix/>
          </a:blip>
          <a:srcRect b="0" l="0" r="0" t="0"/>
          <a:stretch/>
        </p:blipFill>
        <p:spPr>
          <a:xfrm flipH="1">
            <a:off x="10218284" y="2375871"/>
            <a:ext cx="2177400" cy="1512625"/>
          </a:xfrm>
          <a:prstGeom prst="rect">
            <a:avLst/>
          </a:prstGeom>
          <a:noFill/>
          <a:ln>
            <a:noFill/>
          </a:ln>
        </p:spPr>
      </p:pic>
      <p:sp>
        <p:nvSpPr>
          <p:cNvPr id="408" name="Google Shape;408;p5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 75</a:t>
            </a:r>
            <a:endParaRPr b="0" i="0" sz="1400" u="none" cap="none" strike="noStrike">
              <a:solidFill>
                <a:srgbClr val="000000"/>
              </a:solidFill>
              <a:latin typeface="Century Gothic"/>
              <a:ea typeface="Century Gothic"/>
              <a:cs typeface="Century Gothic"/>
              <a:sym typeface="Century Gothic"/>
            </a:endParaRPr>
          </a:p>
        </p:txBody>
      </p:sp>
      <p:pic>
        <p:nvPicPr>
          <p:cNvPr id="409" name="Google Shape;409;p50"/>
          <p:cNvPicPr preferRelativeResize="0"/>
          <p:nvPr/>
        </p:nvPicPr>
        <p:blipFill rotWithShape="1">
          <a:blip r:embed="rId7">
            <a:alphaModFix/>
          </a:blip>
          <a:srcRect b="0" l="475" r="475" t="0"/>
          <a:stretch/>
        </p:blipFill>
        <p:spPr>
          <a:xfrm>
            <a:off x="503000" y="1496176"/>
            <a:ext cx="9715275" cy="4056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A picture containing clock&#10;&#10;Description automatically generated" id="415" name="Google Shape;415;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6" name="Google Shape;416;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7" name="Google Shape;417;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8" name="Google Shape;418;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9" name="Google Shape;419;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Uncovering the Past</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0" name="Google Shape;420;p59"/>
          <p:cNvPicPr preferRelativeResize="0"/>
          <p:nvPr/>
        </p:nvPicPr>
        <p:blipFill rotWithShape="1">
          <a:blip r:embed="rId6">
            <a:alphaModFix/>
          </a:blip>
          <a:srcRect b="0" l="0" r="0" t="0"/>
          <a:stretch/>
        </p:blipFill>
        <p:spPr>
          <a:xfrm flipH="1">
            <a:off x="10218284" y="2375871"/>
            <a:ext cx="2177400" cy="1512625"/>
          </a:xfrm>
          <a:prstGeom prst="rect">
            <a:avLst/>
          </a:prstGeom>
          <a:noFill/>
          <a:ln>
            <a:noFill/>
          </a:ln>
        </p:spPr>
      </p:pic>
      <p:sp>
        <p:nvSpPr>
          <p:cNvPr id="421" name="Google Shape;421;p5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 77</a:t>
            </a:r>
            <a:endParaRPr b="0" i="0" sz="1400" u="none" cap="none" strike="noStrike">
              <a:solidFill>
                <a:srgbClr val="000000"/>
              </a:solidFill>
              <a:latin typeface="Century Gothic"/>
              <a:ea typeface="Century Gothic"/>
              <a:cs typeface="Century Gothic"/>
              <a:sym typeface="Century Gothic"/>
            </a:endParaRPr>
          </a:p>
        </p:txBody>
      </p:sp>
      <p:pic>
        <p:nvPicPr>
          <p:cNvPr id="422" name="Google Shape;422;p59"/>
          <p:cNvPicPr preferRelativeResize="0"/>
          <p:nvPr/>
        </p:nvPicPr>
        <p:blipFill rotWithShape="1">
          <a:blip r:embed="rId7">
            <a:alphaModFix/>
          </a:blip>
          <a:srcRect b="0" l="553" r="543" t="0"/>
          <a:stretch/>
        </p:blipFill>
        <p:spPr>
          <a:xfrm>
            <a:off x="503000" y="1496176"/>
            <a:ext cx="9715275"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clock&#10;&#10;Description automatically generated" id="428" name="Google Shape;42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9" name="Google Shape;42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0" name="Google Shape;43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1" name="Google Shape;43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2" name="Google Shape;43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33"/>
          <p:cNvSpPr txBox="1"/>
          <p:nvPr/>
        </p:nvSpPr>
        <p:spPr>
          <a:xfrm>
            <a:off x="6096000" y="2001034"/>
            <a:ext cx="539832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Retell:  </a:t>
            </a:r>
            <a:r>
              <a:rPr b="0" i="0" lang="en-US" sz="3200" u="none" cap="none" strike="noStrike">
                <a:solidFill>
                  <a:schemeClr val="dk1"/>
                </a:solidFill>
                <a:latin typeface="Century Gothic"/>
                <a:ea typeface="Century Gothic"/>
                <a:cs typeface="Century Gothic"/>
                <a:sym typeface="Century Gothic"/>
              </a:rPr>
              <a:t>Tell a partner what you found most interesting about the text.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a:t>
            </a:r>
            <a:r>
              <a:rPr b="0" i="0" lang="en-US" sz="3200" u="none" cap="none" strike="noStrike">
                <a:solidFill>
                  <a:schemeClr val="dk1"/>
                </a:solidFill>
                <a:latin typeface="Century Gothic"/>
                <a:ea typeface="Century Gothic"/>
                <a:cs typeface="Century Gothic"/>
                <a:sym typeface="Century Gothic"/>
              </a:rPr>
              <a:t>:  Draw one of the main events in the text.</a:t>
            </a:r>
            <a:endParaRPr b="0" i="0" sz="1400" u="none" cap="none" strike="noStrike">
              <a:solidFill>
                <a:srgbClr val="000000"/>
              </a:solidFill>
              <a:latin typeface="Arial"/>
              <a:ea typeface="Arial"/>
              <a:cs typeface="Arial"/>
              <a:sym typeface="Arial"/>
            </a:endParaRPr>
          </a:p>
        </p:txBody>
      </p:sp>
      <p:pic>
        <p:nvPicPr>
          <p:cNvPr id="434" name="Google Shape;434;p33"/>
          <p:cNvPicPr preferRelativeResize="0"/>
          <p:nvPr/>
        </p:nvPicPr>
        <p:blipFill rotWithShape="1">
          <a:blip r:embed="rId6">
            <a:alphaModFix/>
          </a:blip>
          <a:srcRect b="0" l="0" r="0" t="0"/>
          <a:stretch/>
        </p:blipFill>
        <p:spPr>
          <a:xfrm>
            <a:off x="946704" y="1732157"/>
            <a:ext cx="4728779" cy="39145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picture containing clock&#10;&#10;Description automatically generated" id="440" name="Google Shape;440;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1" name="Google Shape;441;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2" name="Google Shape;442;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3" name="Google Shape;443;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4" name="Google Shape;444;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
        <p:nvSpPr>
          <p:cNvPr id="446" name="Google Shape;446;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47" name="Google Shape;447;p60"/>
          <p:cNvPicPr preferRelativeResize="0"/>
          <p:nvPr/>
        </p:nvPicPr>
        <p:blipFill rotWithShape="1">
          <a:blip r:embed="rId6">
            <a:alphaModFix/>
          </a:blip>
          <a:srcRect b="0" l="0" r="0" t="0"/>
          <a:stretch/>
        </p:blipFill>
        <p:spPr>
          <a:xfrm>
            <a:off x="1408226" y="1297873"/>
            <a:ext cx="5826892" cy="4835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79</a:t>
            </a:r>
            <a:endParaRPr b="0" i="0" sz="1400" u="none" cap="none" strike="noStrike">
              <a:solidFill>
                <a:srgbClr val="000000"/>
              </a:solidFill>
              <a:latin typeface="Arial"/>
              <a:ea typeface="Arial"/>
              <a:cs typeface="Arial"/>
              <a:sym typeface="Arial"/>
            </a:endParaRPr>
          </a:p>
        </p:txBody>
      </p:sp>
      <p:sp>
        <p:nvSpPr>
          <p:cNvPr id="459" name="Google Shape;459;p34"/>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0" name="Google Shape;460;p34"/>
          <p:cNvPicPr preferRelativeResize="0"/>
          <p:nvPr/>
        </p:nvPicPr>
        <p:blipFill rotWithShape="1">
          <a:blip r:embed="rId6">
            <a:alphaModFix/>
          </a:blip>
          <a:srcRect b="0" l="0" r="0" t="0"/>
          <a:stretch/>
        </p:blipFill>
        <p:spPr>
          <a:xfrm>
            <a:off x="956537" y="1405973"/>
            <a:ext cx="5862010" cy="47982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5"/>
          <p:cNvSpPr/>
          <p:nvPr/>
        </p:nvSpPr>
        <p:spPr>
          <a:xfrm>
            <a:off x="212449"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5"/>
          <p:cNvSpPr txBox="1"/>
          <p:nvPr/>
        </p:nvSpPr>
        <p:spPr>
          <a:xfrm>
            <a:off x="1339272" y="1933711"/>
            <a:ext cx="9047261"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Let’s </a:t>
            </a:r>
            <a:r>
              <a:rPr b="1" i="0" lang="en-US" sz="4000" u="none" cap="none" strike="noStrike">
                <a:solidFill>
                  <a:srgbClr val="000000"/>
                </a:solidFill>
                <a:latin typeface="Century Gothic"/>
                <a:ea typeface="Century Gothic"/>
                <a:cs typeface="Century Gothic"/>
                <a:sym typeface="Century Gothic"/>
              </a:rPr>
              <a:t>identify </a:t>
            </a:r>
            <a:r>
              <a:rPr b="0" i="0" lang="en-US" sz="4000" u="none" cap="none" strike="noStrike">
                <a:solidFill>
                  <a:srgbClr val="000000"/>
                </a:solidFill>
                <a:latin typeface="Century Gothic"/>
                <a:ea typeface="Century Gothic"/>
                <a:cs typeface="Century Gothic"/>
                <a:sym typeface="Century Gothic"/>
              </a:rPr>
              <a:t>the narrator in the 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entury Gothic"/>
                <a:ea typeface="Century Gothic"/>
                <a:cs typeface="Century Gothic"/>
                <a:sym typeface="Century Gothic"/>
              </a:rPr>
              <a:t>Remember</a:t>
            </a:r>
            <a:r>
              <a:rPr b="0" i="0" lang="en-US" sz="4000" u="none" cap="none" strike="noStrike">
                <a:solidFill>
                  <a:srgbClr val="000000"/>
                </a:solidFill>
                <a:latin typeface="Century Gothic"/>
                <a:ea typeface="Century Gothic"/>
                <a:cs typeface="Century Gothic"/>
                <a:sym typeface="Century Gothic"/>
              </a:rPr>
              <a:t> to look for the words I, me, and my.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descr="A picture containing clock&#10;&#10;Description automatically generated" id="477" name="Google Shape;47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8" name="Google Shape;47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9" name="Google Shape;47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0" name="Google Shape;48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1" name="Google Shape;48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2" name="Google Shape;482;p36"/>
          <p:cNvSpPr txBox="1"/>
          <p:nvPr/>
        </p:nvSpPr>
        <p:spPr>
          <a:xfrm>
            <a:off x="1135519" y="1681078"/>
            <a:ext cx="9557803"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Continue </a:t>
            </a:r>
            <a:r>
              <a:rPr b="0" i="0" lang="en-US" sz="3600" u="none" cap="none" strike="noStrike">
                <a:solidFill>
                  <a:schemeClr val="dk1"/>
                </a:solidFill>
                <a:latin typeface="Century Gothic"/>
                <a:ea typeface="Century Gothic"/>
                <a:cs typeface="Century Gothic"/>
                <a:sym typeface="Century Gothic"/>
              </a:rPr>
              <a:t>working on your narrative.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Make sure to </a:t>
            </a:r>
            <a:r>
              <a:rPr b="1" i="0" lang="en-US" sz="3600" u="none" cap="none" strike="noStrike">
                <a:solidFill>
                  <a:schemeClr val="dk1"/>
                </a:solidFill>
                <a:latin typeface="Century Gothic"/>
                <a:ea typeface="Century Gothic"/>
                <a:cs typeface="Century Gothic"/>
                <a:sym typeface="Century Gothic"/>
              </a:rPr>
              <a:t>use</a:t>
            </a:r>
            <a:r>
              <a:rPr b="0" i="0" lang="en-US" sz="3600" u="none" cap="none" strike="noStrike">
                <a:solidFill>
                  <a:schemeClr val="dk1"/>
                </a:solidFill>
                <a:latin typeface="Century Gothic"/>
                <a:ea typeface="Century Gothic"/>
                <a:cs typeface="Century Gothic"/>
                <a:sym typeface="Century Gothic"/>
              </a:rPr>
              <a:t> words like I, me, and my when you are writing.</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483" name="Google Shape;483;p36"/>
          <p:cNvPicPr preferRelativeResize="0"/>
          <p:nvPr/>
        </p:nvPicPr>
        <p:blipFill rotWithShape="1">
          <a:blip r:embed="rId6">
            <a:alphaModFix/>
          </a:blip>
          <a:srcRect b="0" l="0" r="0" t="0"/>
          <a:stretch/>
        </p:blipFill>
        <p:spPr>
          <a:xfrm>
            <a:off x="6764858" y="3743141"/>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A picture containing clock&#10;&#10;Description automatically generated" id="489" name="Google Shape;48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0" name="Google Shape;49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1" name="Google Shape;49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2" name="Google Shape;49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3" name="Google Shape;49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7"/>
          <p:cNvSpPr txBox="1"/>
          <p:nvPr/>
        </p:nvSpPr>
        <p:spPr>
          <a:xfrm>
            <a:off x="8119231" y="2083067"/>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6" name="Google Shape;496;p37"/>
          <p:cNvPicPr preferRelativeResize="0"/>
          <p:nvPr/>
        </p:nvPicPr>
        <p:blipFill rotWithShape="1">
          <a:blip r:embed="rId6">
            <a:alphaModFix/>
          </a:blip>
          <a:srcRect b="0" l="0" r="0" t="0"/>
          <a:stretch/>
        </p:blipFill>
        <p:spPr>
          <a:xfrm>
            <a:off x="2810160" y="1533154"/>
            <a:ext cx="4959605" cy="4115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7" name="Google Shape;497;p37"/>
          <p:cNvSpPr txBox="1"/>
          <p:nvPr/>
        </p:nvSpPr>
        <p:spPr>
          <a:xfrm>
            <a:off x="820041" y="1400848"/>
            <a:ext cx="2427139"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tug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4" name="Google Shape;504;p38"/>
          <p:cNvPicPr preferRelativeResize="0"/>
          <p:nvPr/>
        </p:nvPicPr>
        <p:blipFill rotWithShape="1">
          <a:blip r:embed="rId4">
            <a:alphaModFix/>
          </a:blip>
          <a:srcRect b="0" l="0" r="0" t="0"/>
          <a:stretch/>
        </p:blipFill>
        <p:spPr>
          <a:xfrm rot="9387287">
            <a:off x="9154474" y="5430840"/>
            <a:ext cx="2842710" cy="979582"/>
          </a:xfrm>
          <a:prstGeom prst="rect">
            <a:avLst/>
          </a:prstGeom>
          <a:noFill/>
          <a:ln>
            <a:noFill/>
          </a:ln>
        </p:spPr>
      </p:pic>
      <p:pic>
        <p:nvPicPr>
          <p:cNvPr descr="Logo, company name&#10;&#10;Description automatically generated" id="505" name="Google Shape;50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6" name="Google Shape;50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38"/>
          <p:cNvSpPr txBox="1"/>
          <p:nvPr/>
        </p:nvSpPr>
        <p:spPr>
          <a:xfrm>
            <a:off x="1339273" y="1756085"/>
            <a:ext cx="9143494" cy="2123618"/>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Tim baked a cake.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2"/>
                </a:solidFill>
                <a:latin typeface="Century Gothic"/>
                <a:ea typeface="Century Gothic"/>
                <a:cs typeface="Century Gothic"/>
                <a:sym typeface="Century Gothic"/>
              </a:rPr>
              <a:t>What kind of cake did Tim bake</a:t>
            </a:r>
            <a:r>
              <a:rPr b="0" i="0" lang="en-US" sz="4400" u="none" cap="none" strike="noStrike">
                <a:solidFill>
                  <a:schemeClr val="accent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What a great cake!</a:t>
            </a:r>
            <a:endParaRPr b="0" i="0" sz="4400" u="none" cap="none" strike="noStrike">
              <a:solidFill>
                <a:srgbClr val="000000"/>
              </a:solidFill>
              <a:latin typeface="Century Gothic"/>
              <a:ea typeface="Century Gothic"/>
              <a:cs typeface="Century Gothic"/>
              <a:sym typeface="Century Gothic"/>
            </a:endParaRPr>
          </a:p>
        </p:txBody>
      </p:sp>
      <p:sp>
        <p:nvSpPr>
          <p:cNvPr id="509" name="Google Shape;509;p38"/>
          <p:cNvSpPr txBox="1"/>
          <p:nvPr/>
        </p:nvSpPr>
        <p:spPr>
          <a:xfrm>
            <a:off x="1958210" y="4621375"/>
            <a:ext cx="827558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With a partner, </a:t>
            </a:r>
            <a:r>
              <a:rPr b="1" i="0" lang="en-US" sz="2800" u="none" cap="none" strike="noStrike">
                <a:solidFill>
                  <a:schemeClr val="dk1"/>
                </a:solidFill>
                <a:latin typeface="Century Gothic"/>
                <a:ea typeface="Century Gothic"/>
                <a:cs typeface="Century Gothic"/>
                <a:sym typeface="Century Gothic"/>
              </a:rPr>
              <a:t>create</a:t>
            </a:r>
            <a:r>
              <a:rPr b="0" i="0" lang="en-US" sz="2800" u="none" cap="none" strike="noStrike">
                <a:solidFill>
                  <a:schemeClr val="dk1"/>
                </a:solidFill>
                <a:latin typeface="Century Gothic"/>
                <a:ea typeface="Century Gothic"/>
                <a:cs typeface="Century Gothic"/>
                <a:sym typeface="Century Gothic"/>
              </a:rPr>
              <a:t> sentences that tell, question and exclaim.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We will </a:t>
            </a: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sentences as a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 picture containing drawing, lamp&#10;&#10;Description automatically generated" id="514" name="Google Shape;51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5" name="Google Shape;51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6" name="Google Shape;51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8" name="Google Shape;51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9" name="Google Shape;51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A picture containing clock&#10;&#10;Description automatically generated" id="525" name="Google Shape;52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6" name="Google Shape;52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27" name="Google Shape;52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29" name="Google Shape;529;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30" name="Google Shape;53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31" name="Google Shape;531;p40"/>
          <p:cNvPicPr preferRelativeResize="0"/>
          <p:nvPr/>
        </p:nvPicPr>
        <p:blipFill rotWithShape="1">
          <a:blip r:embed="rId6">
            <a:alphaModFix/>
          </a:blip>
          <a:srcRect b="0" l="0" r="0" t="0"/>
          <a:stretch/>
        </p:blipFill>
        <p:spPr>
          <a:xfrm>
            <a:off x="1549706" y="1148393"/>
            <a:ext cx="6262546" cy="51709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2" name="Google Shape;532;p40"/>
          <p:cNvSpPr txBox="1"/>
          <p:nvPr/>
        </p:nvSpPr>
        <p:spPr>
          <a:xfrm>
            <a:off x="8172715" y="2739698"/>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icture containing clock&#10;&#10;Description automatically generated" id="538" name="Google Shape;538;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9" name="Google Shape;539;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0" name="Google Shape;540;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1" name="Google Shape;541;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42" name="Google Shape;542;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3" name="Google Shape;543;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4" name="Google Shape;544;p41"/>
          <p:cNvSpPr txBox="1"/>
          <p:nvPr/>
        </p:nvSpPr>
        <p:spPr>
          <a:xfrm>
            <a:off x="7671887" y="2083067"/>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5" name="Google Shape;545;p41"/>
          <p:cNvPicPr preferRelativeResize="0"/>
          <p:nvPr/>
        </p:nvPicPr>
        <p:blipFill rotWithShape="1">
          <a:blip r:embed="rId6">
            <a:alphaModFix/>
          </a:blip>
          <a:srcRect b="0" l="0" r="0" t="0"/>
          <a:stretch/>
        </p:blipFill>
        <p:spPr>
          <a:xfrm>
            <a:off x="646563" y="1756881"/>
            <a:ext cx="2997355" cy="4192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46" name="Google Shape;546;p41"/>
          <p:cNvPicPr preferRelativeResize="0"/>
          <p:nvPr/>
        </p:nvPicPr>
        <p:blipFill rotWithShape="1">
          <a:blip r:embed="rId7">
            <a:alphaModFix/>
          </a:blip>
          <a:srcRect b="0" l="0" r="0" t="0"/>
          <a:stretch/>
        </p:blipFill>
        <p:spPr>
          <a:xfrm>
            <a:off x="4240420" y="1768459"/>
            <a:ext cx="2997358" cy="41813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clock&#10;&#10;Description automatically generated" id="552" name="Google Shape;552;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3" name="Google Shape;553;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4" name="Google Shape;554;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5" name="Google Shape;555;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57" name="Google Shape;557;p42"/>
          <p:cNvSpPr txBox="1"/>
          <p:nvPr/>
        </p:nvSpPr>
        <p:spPr>
          <a:xfrm>
            <a:off x="7334770" y="2504897"/>
            <a:ext cx="386812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58" name="Google Shape;55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0" i="0" sz="1400" u="none" cap="none" strike="noStrike">
              <a:solidFill>
                <a:srgbClr val="000000"/>
              </a:solidFill>
              <a:latin typeface="Century Gothic"/>
              <a:ea typeface="Century Gothic"/>
              <a:cs typeface="Century Gothic"/>
              <a:sym typeface="Century Gothic"/>
            </a:endParaRPr>
          </a:p>
        </p:txBody>
      </p:sp>
      <p:pic>
        <p:nvPicPr>
          <p:cNvPr id="559" name="Google Shape;559;p42"/>
          <p:cNvPicPr preferRelativeResize="0"/>
          <p:nvPr/>
        </p:nvPicPr>
        <p:blipFill rotWithShape="1">
          <a:blip r:embed="rId6">
            <a:alphaModFix/>
          </a:blip>
          <a:srcRect b="0" l="0" r="0" t="0"/>
          <a:stretch/>
        </p:blipFill>
        <p:spPr>
          <a:xfrm>
            <a:off x="1121253" y="1159009"/>
            <a:ext cx="6092531" cy="50214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6" name="Google Shape;566;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7" name="Google Shape;567;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8" name="Google Shape;568;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Find Main Idea and Supporting Details</a:t>
            </a:r>
            <a:endParaRPr b="0" i="0" sz="1300" u="none" cap="none" strike="noStrike">
              <a:solidFill>
                <a:srgbClr val="000000"/>
              </a:solidFill>
              <a:latin typeface="Century Gothic"/>
              <a:ea typeface="Century Gothic"/>
              <a:cs typeface="Century Gothic"/>
              <a:sym typeface="Century Gothic"/>
            </a:endParaRPr>
          </a:p>
        </p:txBody>
      </p:sp>
      <p:sp>
        <p:nvSpPr>
          <p:cNvPr id="570" name="Google Shape;570;p43"/>
          <p:cNvSpPr/>
          <p:nvPr/>
        </p:nvSpPr>
        <p:spPr>
          <a:xfrm>
            <a:off x="9975645"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pic>
        <p:nvPicPr>
          <p:cNvPr id="571" name="Google Shape;571;p43"/>
          <p:cNvPicPr preferRelativeResize="0"/>
          <p:nvPr/>
        </p:nvPicPr>
        <p:blipFill rotWithShape="1">
          <a:blip r:embed="rId6">
            <a:alphaModFix/>
          </a:blip>
          <a:srcRect b="0" l="0" r="0" t="0"/>
          <a:stretch/>
        </p:blipFill>
        <p:spPr>
          <a:xfrm>
            <a:off x="2450631" y="1297873"/>
            <a:ext cx="6148067" cy="5089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9" name="Google Shape;119;p7"/>
          <p:cNvPicPr preferRelativeResize="0"/>
          <p:nvPr/>
        </p:nvPicPr>
        <p:blipFill rotWithShape="1">
          <a:blip r:embed="rId6">
            <a:alphaModFix/>
          </a:blip>
          <a:srcRect b="0" l="0" r="0" t="0"/>
          <a:stretch/>
        </p:blipFill>
        <p:spPr>
          <a:xfrm>
            <a:off x="1121581" y="1694366"/>
            <a:ext cx="8842062" cy="36602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8" name="Google Shape;578;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9" name="Google Shape;579;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0" name="Google Shape;580;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1" name="Google Shape;581;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2900">
                <a:solidFill>
                  <a:schemeClr val="lt1"/>
                </a:solidFill>
                <a:latin typeface="Century Gothic"/>
                <a:ea typeface="Century Gothic"/>
                <a:cs typeface="Century Gothic"/>
                <a:sym typeface="Century Gothic"/>
              </a:rPr>
              <a:t>   </a:t>
            </a:r>
            <a:r>
              <a:rPr b="0" i="0" lang="en-US" sz="2900" u="none" cap="none" strike="noStrike">
                <a:solidFill>
                  <a:schemeClr val="lt1"/>
                </a:solidFill>
                <a:latin typeface="Century Gothic"/>
                <a:ea typeface="Century Gothic"/>
                <a:cs typeface="Century Gothic"/>
                <a:sym typeface="Century Gothic"/>
              </a:rPr>
              <a:t>Close Read – Find Main Idea and Supporting Details</a:t>
            </a:r>
            <a:endParaRPr b="0" i="0" sz="2900" u="none" cap="none" strike="noStrike">
              <a:solidFill>
                <a:srgbClr val="000000"/>
              </a:solidFill>
              <a:latin typeface="Century Gothic"/>
              <a:ea typeface="Century Gothic"/>
              <a:cs typeface="Century Gothic"/>
              <a:sym typeface="Century Gothic"/>
            </a:endParaRPr>
          </a:p>
        </p:txBody>
      </p:sp>
      <p:sp>
        <p:nvSpPr>
          <p:cNvPr id="582" name="Google Shape;582;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44"/>
          <p:cNvSpPr txBox="1"/>
          <p:nvPr/>
        </p:nvSpPr>
        <p:spPr>
          <a:xfrm>
            <a:off x="8100642"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77 in your Student Interactive.</a:t>
            </a:r>
            <a:endParaRPr b="0" i="0" sz="3200" u="none" cap="none" strike="noStrike">
              <a:solidFill>
                <a:srgbClr val="000000"/>
              </a:solidFill>
              <a:latin typeface="Arial"/>
              <a:ea typeface="Arial"/>
              <a:cs typeface="Arial"/>
              <a:sym typeface="Arial"/>
            </a:endParaRPr>
          </a:p>
        </p:txBody>
      </p:sp>
      <p:pic>
        <p:nvPicPr>
          <p:cNvPr id="584" name="Google Shape;584;p44"/>
          <p:cNvPicPr preferRelativeResize="0"/>
          <p:nvPr/>
        </p:nvPicPr>
        <p:blipFill rotWithShape="1">
          <a:blip r:embed="rId6">
            <a:alphaModFix/>
          </a:blip>
          <a:srcRect b="0" l="0" r="0" t="0"/>
          <a:stretch/>
        </p:blipFill>
        <p:spPr>
          <a:xfrm>
            <a:off x="1499271" y="1268132"/>
            <a:ext cx="6317479" cy="5169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A picture containing clock&#10;&#10;Description automatically generated" id="590" name="Google Shape;590;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1" name="Google Shape;591;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2" name="Google Shape;592;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3" name="Google Shape;593;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4" name="Google Shape;594;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900">
                <a:solidFill>
                  <a:schemeClr val="lt1"/>
                </a:solidFill>
                <a:latin typeface="Century Gothic"/>
                <a:ea typeface="Century Gothic"/>
                <a:cs typeface="Century Gothic"/>
                <a:sym typeface="Century Gothic"/>
              </a:rPr>
              <a:t> </a:t>
            </a:r>
            <a:r>
              <a:rPr b="0" i="0" lang="en-US" sz="3900" u="none" cap="none" strike="noStrike">
                <a:solidFill>
                  <a:schemeClr val="lt1"/>
                </a:solidFill>
                <a:latin typeface="Century Gothic"/>
                <a:ea typeface="Century Gothic"/>
                <a:cs typeface="Century Gothic"/>
                <a:sym typeface="Century Gothic"/>
              </a:rPr>
              <a:t>  Find Main Idea and Supporting Details</a:t>
            </a:r>
            <a:endParaRPr b="0" i="0" sz="1300" u="none" cap="none" strike="noStrike">
              <a:solidFill>
                <a:srgbClr val="000000"/>
              </a:solidFill>
              <a:latin typeface="Century Gothic"/>
              <a:ea typeface="Century Gothic"/>
              <a:cs typeface="Century Gothic"/>
              <a:sym typeface="Century Gothic"/>
            </a:endParaRPr>
          </a:p>
        </p:txBody>
      </p:sp>
      <p:sp>
        <p:nvSpPr>
          <p:cNvPr id="595" name="Google Shape;595;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5"/>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97" name="Google Shape;597;p45"/>
          <p:cNvPicPr preferRelativeResize="0"/>
          <p:nvPr/>
        </p:nvPicPr>
        <p:blipFill rotWithShape="1">
          <a:blip r:embed="rId6">
            <a:alphaModFix/>
          </a:blip>
          <a:srcRect b="0" l="0" r="0" t="0"/>
          <a:stretch/>
        </p:blipFill>
        <p:spPr>
          <a:xfrm>
            <a:off x="819040" y="1297873"/>
            <a:ext cx="5909564" cy="48791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4" name="Google Shape;60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5" name="Google Shape;60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6" name="Google Shape;60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  </a:t>
            </a:r>
            <a:r>
              <a:rPr b="0" i="0" lang="en-US" sz="3900" u="none" cap="none" strike="noStrike">
                <a:solidFill>
                  <a:schemeClr val="lt1"/>
                </a:solidFill>
                <a:latin typeface="Century Gothic"/>
                <a:ea typeface="Century Gothic"/>
                <a:cs typeface="Century Gothic"/>
                <a:sym typeface="Century Gothic"/>
              </a:rPr>
              <a:t>Read Like a Writer, Write For a Reader</a:t>
            </a:r>
            <a:endParaRPr b="0" i="0" sz="3900" u="none" cap="none" strike="noStrike">
              <a:solidFill>
                <a:srgbClr val="000000"/>
              </a:solidFill>
              <a:latin typeface="Century Gothic"/>
              <a:ea typeface="Century Gothic"/>
              <a:cs typeface="Century Gothic"/>
              <a:sym typeface="Century Gothic"/>
            </a:endParaRPr>
          </a:p>
        </p:txBody>
      </p:sp>
      <p:sp>
        <p:nvSpPr>
          <p:cNvPr id="608" name="Google Shape;60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85</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46"/>
          <p:cNvSpPr txBox="1"/>
          <p:nvPr/>
        </p:nvSpPr>
        <p:spPr>
          <a:xfrm>
            <a:off x="7855106"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0" name="Google Shape;610;p46"/>
          <p:cNvPicPr preferRelativeResize="0"/>
          <p:nvPr/>
        </p:nvPicPr>
        <p:blipFill rotWithShape="1">
          <a:blip r:embed="rId6">
            <a:alphaModFix/>
          </a:blip>
          <a:srcRect b="0" l="0" r="0" t="0"/>
          <a:stretch/>
        </p:blipFill>
        <p:spPr>
          <a:xfrm>
            <a:off x="1446140" y="1297873"/>
            <a:ext cx="5960383"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7" name="Google Shape;61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8" name="Google Shape;61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9" name="Google Shape;61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21" name="Google Shape;621;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22" name="Google Shape;622;p47"/>
          <p:cNvPicPr preferRelativeResize="0"/>
          <p:nvPr/>
        </p:nvPicPr>
        <p:blipFill rotWithShape="1">
          <a:blip r:embed="rId7">
            <a:alphaModFix/>
          </a:blip>
          <a:srcRect b="0" l="0" r="0" t="0"/>
          <a:stretch/>
        </p:blipFill>
        <p:spPr>
          <a:xfrm>
            <a:off x="1566350" y="1582113"/>
            <a:ext cx="1895475" cy="2352675"/>
          </a:xfrm>
          <a:prstGeom prst="rect">
            <a:avLst/>
          </a:prstGeom>
          <a:noFill/>
          <a:ln>
            <a:noFill/>
          </a:ln>
        </p:spPr>
      </p:pic>
      <p:pic>
        <p:nvPicPr>
          <p:cNvPr id="623" name="Google Shape;623;p47"/>
          <p:cNvPicPr preferRelativeResize="0"/>
          <p:nvPr/>
        </p:nvPicPr>
        <p:blipFill rotWithShape="1">
          <a:blip r:embed="rId8">
            <a:alphaModFix/>
          </a:blip>
          <a:srcRect b="0" l="0" r="0" t="0"/>
          <a:stretch/>
        </p:blipFill>
        <p:spPr>
          <a:xfrm>
            <a:off x="1844950" y="4033363"/>
            <a:ext cx="1447800" cy="2238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pic>
        <p:nvPicPr>
          <p:cNvPr id="635" name="Google Shape;635;p48"/>
          <p:cNvPicPr preferRelativeResize="0"/>
          <p:nvPr/>
        </p:nvPicPr>
        <p:blipFill rotWithShape="1">
          <a:blip r:embed="rId6">
            <a:alphaModFix/>
          </a:blip>
          <a:srcRect b="0" l="0" r="0" t="0"/>
          <a:stretch/>
        </p:blipFill>
        <p:spPr>
          <a:xfrm>
            <a:off x="994467" y="1383382"/>
            <a:ext cx="5560138" cy="46120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6" name="Google Shape;636;p48"/>
          <p:cNvSpPr txBox="1"/>
          <p:nvPr/>
        </p:nvSpPr>
        <p:spPr>
          <a:xfrm>
            <a:off x="7336621" y="23366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49"/>
          <p:cNvCxnSpPr/>
          <p:nvPr/>
        </p:nvCxnSpPr>
        <p:spPr>
          <a:xfrm>
            <a:off x="212449" y="350766"/>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49"/>
          <p:cNvSpPr txBox="1"/>
          <p:nvPr/>
        </p:nvSpPr>
        <p:spPr>
          <a:xfrm>
            <a:off x="765400" y="1951725"/>
            <a:ext cx="10107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what you have written</a:t>
            </a:r>
            <a:r>
              <a:rPr lang="en-US" sz="3200">
                <a:solidFill>
                  <a:schemeClr val="dk1"/>
                </a:solidFill>
                <a:latin typeface="Century Gothic"/>
                <a:ea typeface="Century Gothic"/>
                <a:cs typeface="Century Gothic"/>
                <a:sym typeface="Century Gothic"/>
              </a:rPr>
              <a:t>.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name on the front cover.</a:t>
            </a:r>
            <a:endParaRPr b="0" i="0" sz="3200" u="none" cap="none" strike="noStrike">
              <a:solidFill>
                <a:schemeClr val="dk1"/>
              </a:solidFill>
              <a:latin typeface="Arial"/>
              <a:ea typeface="Arial"/>
              <a:cs typeface="Arial"/>
              <a:sym typeface="Arial"/>
            </a:endParaRPr>
          </a:p>
        </p:txBody>
      </p:sp>
      <p:sp>
        <p:nvSpPr>
          <p:cNvPr id="648" name="Google Shape;648;p49"/>
          <p:cNvSpPr txBox="1"/>
          <p:nvPr/>
        </p:nvSpPr>
        <p:spPr>
          <a:xfrm>
            <a:off x="765405" y="3966331"/>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personal narrative with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who the narrator is in each story.</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49" name="Google Shape;649;p49"/>
          <p:cNvPicPr preferRelativeResize="0"/>
          <p:nvPr/>
        </p:nvPicPr>
        <p:blipFill rotWithShape="1">
          <a:blip r:embed="rId6">
            <a:alphaModFix/>
          </a:blip>
          <a:srcRect b="0" l="0" r="0" t="0"/>
          <a:stretch/>
        </p:blipFill>
        <p:spPr>
          <a:xfrm>
            <a:off x="9011485" y="3290084"/>
            <a:ext cx="2429785" cy="24297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64"/>
          <p:cNvSpPr txBox="1"/>
          <p:nvPr/>
        </p:nvSpPr>
        <p:spPr>
          <a:xfrm>
            <a:off x="1700397"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bun</a:t>
            </a:r>
            <a:endParaRPr b="0" i="0" sz="1400" u="none" cap="none" strike="noStrike">
              <a:solidFill>
                <a:srgbClr val="000000"/>
              </a:solidFill>
              <a:latin typeface="Century Gothic"/>
              <a:ea typeface="Century Gothic"/>
              <a:cs typeface="Century Gothic"/>
              <a:sym typeface="Century Gothic"/>
            </a:endParaRPr>
          </a:p>
        </p:txBody>
      </p:sp>
      <p:sp>
        <p:nvSpPr>
          <p:cNvPr id="661" name="Google Shape;661;p64"/>
          <p:cNvSpPr txBox="1"/>
          <p:nvPr/>
        </p:nvSpPr>
        <p:spPr>
          <a:xfrm>
            <a:off x="6751051"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51"/>
          <p:cNvSpPr txBox="1"/>
          <p:nvPr/>
        </p:nvSpPr>
        <p:spPr>
          <a:xfrm>
            <a:off x="931654" y="1771505"/>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The boy opened the door.</a:t>
            </a:r>
            <a:endParaRPr b="0" i="0" sz="4800" u="none" cap="none" strike="noStrike">
              <a:solidFill>
                <a:schemeClr val="accent1"/>
              </a:solidFill>
              <a:latin typeface="Arial"/>
              <a:ea typeface="Arial"/>
              <a:cs typeface="Arial"/>
              <a:sym typeface="Arial"/>
            </a:endParaRPr>
          </a:p>
        </p:txBody>
      </p:sp>
      <p:sp>
        <p:nvSpPr>
          <p:cNvPr id="673" name="Google Shape;673;p51"/>
          <p:cNvSpPr txBox="1"/>
          <p:nvPr/>
        </p:nvSpPr>
        <p:spPr>
          <a:xfrm>
            <a:off x="931654" y="2694804"/>
            <a:ext cx="11087258"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Did you hear the bus honks its horn</a:t>
            </a:r>
            <a:r>
              <a:rPr b="0" i="0" lang="en-US" sz="4800" u="none" cap="none" strike="noStrike">
                <a:solidFill>
                  <a:schemeClr val="accent2"/>
                </a:solidFill>
                <a:latin typeface="Arial"/>
                <a:ea typeface="Arial"/>
                <a:cs typeface="Arial"/>
                <a:sym typeface="Arial"/>
              </a:rPr>
              <a:t>?</a:t>
            </a:r>
            <a:endParaRPr b="0" i="0" sz="4800" u="none" cap="none" strike="noStrike">
              <a:solidFill>
                <a:schemeClr val="accent2"/>
              </a:solidFill>
              <a:latin typeface="Arial"/>
              <a:ea typeface="Arial"/>
              <a:cs typeface="Arial"/>
              <a:sym typeface="Arial"/>
            </a:endParaRPr>
          </a:p>
        </p:txBody>
      </p:sp>
      <p:sp>
        <p:nvSpPr>
          <p:cNvPr id="674" name="Google Shape;674;p51"/>
          <p:cNvSpPr txBox="1"/>
          <p:nvPr/>
        </p:nvSpPr>
        <p:spPr>
          <a:xfrm>
            <a:off x="963243" y="3618103"/>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Oh no!</a:t>
            </a:r>
            <a:endParaRPr b="0" i="0" sz="4800" u="none" cap="none" strike="noStrike">
              <a:solidFill>
                <a:schemeClr val="accen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drawing, lamp&#10;&#10;Description automatically generated" id="680" name="Google Shape;68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81" name="Google Shape;68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82" name="Google Shape;68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3" name="Google Shape;68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4" name="Google Shape;68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5" name="Google Shape;68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descr="A picture containing clock&#10;&#10;Description automatically generated" id="691" name="Google Shape;691;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2" name="Google Shape;692;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3" name="Google Shape;693;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4" name="Google Shape;694;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5" name="Google Shape;695;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96" name="Google Shape;696;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pic>
        <p:nvPicPr>
          <p:cNvPr id="697" name="Google Shape;697;p53"/>
          <p:cNvPicPr preferRelativeResize="0"/>
          <p:nvPr/>
        </p:nvPicPr>
        <p:blipFill rotWithShape="1">
          <a:blip r:embed="rId6">
            <a:alphaModFix/>
          </a:blip>
          <a:srcRect b="0" l="0" r="0" t="0"/>
          <a:stretch/>
        </p:blipFill>
        <p:spPr>
          <a:xfrm>
            <a:off x="819040" y="1440651"/>
            <a:ext cx="3144755" cy="4497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98" name="Google Shape;698;p53"/>
          <p:cNvSpPr txBox="1"/>
          <p:nvPr/>
        </p:nvSpPr>
        <p:spPr>
          <a:xfrm>
            <a:off x="7184015" y="1161923"/>
            <a:ext cx="13917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Uu</a:t>
            </a:r>
            <a:endParaRPr b="0" i="0" sz="1400" u="none" cap="none" strike="noStrike">
              <a:solidFill>
                <a:srgbClr val="000000"/>
              </a:solidFill>
              <a:latin typeface="Century Gothic"/>
              <a:ea typeface="Century Gothic"/>
              <a:cs typeface="Century Gothic"/>
              <a:sym typeface="Century Gothic"/>
            </a:endParaRPr>
          </a:p>
        </p:txBody>
      </p:sp>
      <p:sp>
        <p:nvSpPr>
          <p:cNvPr id="699" name="Google Shape;699;p53"/>
          <p:cNvSpPr txBox="1"/>
          <p:nvPr/>
        </p:nvSpPr>
        <p:spPr>
          <a:xfrm>
            <a:off x="4891213" y="2370950"/>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cub</a:t>
            </a:r>
            <a:endParaRPr b="0" i="0" sz="4800" u="none" cap="none" strike="noStrike">
              <a:solidFill>
                <a:srgbClr val="000000"/>
              </a:solidFill>
              <a:latin typeface="Century Gothic"/>
              <a:ea typeface="Century Gothic"/>
              <a:cs typeface="Century Gothic"/>
              <a:sym typeface="Century Gothic"/>
            </a:endParaRPr>
          </a:p>
        </p:txBody>
      </p:sp>
      <p:sp>
        <p:nvSpPr>
          <p:cNvPr id="700" name="Google Shape;700;p53"/>
          <p:cNvSpPr txBox="1"/>
          <p:nvPr/>
        </p:nvSpPr>
        <p:spPr>
          <a:xfrm>
            <a:off x="4891213" y="3632725"/>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bus</a:t>
            </a:r>
            <a:endParaRPr b="0" i="0" sz="4800" u="none" cap="none" strike="noStrike">
              <a:solidFill>
                <a:srgbClr val="000000"/>
              </a:solidFill>
              <a:latin typeface="Century Gothic"/>
              <a:ea typeface="Century Gothic"/>
              <a:cs typeface="Century Gothic"/>
              <a:sym typeface="Century Gothic"/>
            </a:endParaRPr>
          </a:p>
        </p:txBody>
      </p:sp>
      <p:sp>
        <p:nvSpPr>
          <p:cNvPr id="701" name="Google Shape;701;p53"/>
          <p:cNvSpPr txBox="1"/>
          <p:nvPr/>
        </p:nvSpPr>
        <p:spPr>
          <a:xfrm>
            <a:off x="4891213" y="4894500"/>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mug</a:t>
            </a:r>
            <a:endParaRPr b="0" i="0" sz="4800" u="none" cap="none" strike="noStrike">
              <a:solidFill>
                <a:srgbClr val="000000"/>
              </a:solidFill>
              <a:latin typeface="Century Gothic"/>
              <a:ea typeface="Century Gothic"/>
              <a:cs typeface="Century Gothic"/>
              <a:sym typeface="Century Gothic"/>
            </a:endParaRPr>
          </a:p>
        </p:txBody>
      </p:sp>
      <p:sp>
        <p:nvSpPr>
          <p:cNvPr id="702" name="Google Shape;702;p53"/>
          <p:cNvSpPr txBox="1"/>
          <p:nvPr/>
        </p:nvSpPr>
        <p:spPr>
          <a:xfrm>
            <a:off x="8034728" y="2370963"/>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rule</a:t>
            </a:r>
            <a:endParaRPr b="0" i="0" sz="4800" u="none" cap="none" strike="noStrike">
              <a:solidFill>
                <a:srgbClr val="000000"/>
              </a:solidFill>
              <a:latin typeface="Century Gothic"/>
              <a:ea typeface="Century Gothic"/>
              <a:cs typeface="Century Gothic"/>
              <a:sym typeface="Century Gothic"/>
            </a:endParaRPr>
          </a:p>
        </p:txBody>
      </p:sp>
      <p:sp>
        <p:nvSpPr>
          <p:cNvPr id="703" name="Google Shape;703;p53"/>
          <p:cNvSpPr txBox="1"/>
          <p:nvPr/>
        </p:nvSpPr>
        <p:spPr>
          <a:xfrm>
            <a:off x="8034728" y="3619288"/>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June</a:t>
            </a:r>
            <a:endParaRPr b="0" i="0" sz="4800" u="none" cap="none" strike="noStrike">
              <a:solidFill>
                <a:srgbClr val="000000"/>
              </a:solidFill>
              <a:latin typeface="Century Gothic"/>
              <a:ea typeface="Century Gothic"/>
              <a:cs typeface="Century Gothic"/>
              <a:sym typeface="Century Gothic"/>
            </a:endParaRPr>
          </a:p>
        </p:txBody>
      </p:sp>
      <p:sp>
        <p:nvSpPr>
          <p:cNvPr id="704" name="Google Shape;704;p53"/>
          <p:cNvSpPr txBox="1"/>
          <p:nvPr/>
        </p:nvSpPr>
        <p:spPr>
          <a:xfrm>
            <a:off x="8034728" y="4894500"/>
            <a:ext cx="2833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cute</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A picture containing clock&#10;&#10;Description automatically generated" id="125" name="Google Shape;125;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7" name="Google Shape;12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0" name="Google Shape;130;p8"/>
          <p:cNvSpPr txBox="1"/>
          <p:nvPr/>
        </p:nvSpPr>
        <p:spPr>
          <a:xfrm>
            <a:off x="6843680" y="2199690"/>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Century Gothic"/>
              <a:ea typeface="Century Gothic"/>
              <a:cs typeface="Century Gothic"/>
              <a:sym typeface="Century Gothic"/>
            </a:endParaRPr>
          </a:p>
        </p:txBody>
      </p:sp>
      <p:sp>
        <p:nvSpPr>
          <p:cNvPr id="131" name="Google Shape;131;p8"/>
          <p:cNvSpPr txBox="1"/>
          <p:nvPr/>
        </p:nvSpPr>
        <p:spPr>
          <a:xfrm>
            <a:off x="8709667" y="3940583"/>
            <a:ext cx="1485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u_e</a:t>
            </a:r>
            <a:endParaRPr b="0" i="0" sz="1400" u="none" cap="none" strike="noStrike">
              <a:solidFill>
                <a:srgbClr val="000000"/>
              </a:solidFill>
              <a:latin typeface="Century Gothic"/>
              <a:ea typeface="Century Gothic"/>
              <a:cs typeface="Century Gothic"/>
              <a:sym typeface="Century Gothic"/>
            </a:endParaRPr>
          </a:p>
        </p:txBody>
      </p:sp>
      <p:sp>
        <p:nvSpPr>
          <p:cNvPr id="132" name="Google Shape;132;p8"/>
          <p:cNvSpPr txBox="1"/>
          <p:nvPr/>
        </p:nvSpPr>
        <p:spPr>
          <a:xfrm>
            <a:off x="6623407" y="3940583"/>
            <a:ext cx="1485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a:t>
            </a:r>
            <a:endParaRPr b="0" i="0" sz="1400" u="none" cap="none" strike="noStrike">
              <a:solidFill>
                <a:srgbClr val="000000"/>
              </a:solidFill>
              <a:latin typeface="Century Gothic"/>
              <a:ea typeface="Century Gothic"/>
              <a:cs typeface="Century Gothic"/>
              <a:sym typeface="Century Gothic"/>
            </a:endParaRPr>
          </a:p>
        </p:txBody>
      </p:sp>
      <p:pic>
        <p:nvPicPr>
          <p:cNvPr id="133" name="Google Shape;133;p8"/>
          <p:cNvPicPr preferRelativeResize="0"/>
          <p:nvPr/>
        </p:nvPicPr>
        <p:blipFill rotWithShape="1">
          <a:blip r:embed="rId6">
            <a:alphaModFix/>
          </a:blip>
          <a:srcRect b="0" l="0" r="0" t="0"/>
          <a:stretch/>
        </p:blipFill>
        <p:spPr>
          <a:xfrm>
            <a:off x="1846021" y="1510659"/>
            <a:ext cx="2861161" cy="40276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descr="A picture containing clock&#10;&#10;Description automatically generated" id="710" name="Google Shape;710;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1" name="Google Shape;711;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2" name="Google Shape;712;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3" name="Google Shape;713;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4" name="Google Shape;714;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15" name="Google Shape;715;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61</a:t>
            </a:r>
            <a:endParaRPr b="0" i="0" sz="1400" u="none" cap="none" strike="noStrike">
              <a:solidFill>
                <a:srgbClr val="000000"/>
              </a:solidFill>
              <a:latin typeface="Century Gothic"/>
              <a:ea typeface="Century Gothic"/>
              <a:cs typeface="Century Gothic"/>
              <a:sym typeface="Century Gothic"/>
            </a:endParaRPr>
          </a:p>
        </p:txBody>
      </p:sp>
      <p:sp>
        <p:nvSpPr>
          <p:cNvPr id="716" name="Google Shape;716;p54"/>
          <p:cNvSpPr txBox="1"/>
          <p:nvPr/>
        </p:nvSpPr>
        <p:spPr>
          <a:xfrm>
            <a:off x="8353024" y="2331763"/>
            <a:ext cx="3597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61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 Look at the Past.”</a:t>
            </a:r>
            <a:endParaRPr b="0" i="0" sz="3200" u="none" cap="none" strike="noStrike">
              <a:solidFill>
                <a:schemeClr val="dk1"/>
              </a:solidFill>
              <a:latin typeface="Century Gothic"/>
              <a:ea typeface="Century Gothic"/>
              <a:cs typeface="Century Gothic"/>
              <a:sym typeface="Century Gothic"/>
            </a:endParaRPr>
          </a:p>
        </p:txBody>
      </p:sp>
      <p:sp>
        <p:nvSpPr>
          <p:cNvPr id="717" name="Google Shape;717;p54"/>
          <p:cNvSpPr txBox="1"/>
          <p:nvPr/>
        </p:nvSpPr>
        <p:spPr>
          <a:xfrm>
            <a:off x="577463" y="2028637"/>
            <a:ext cx="183832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now</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pretty</a:t>
            </a:r>
            <a:endParaRPr b="0" i="0" sz="1400" u="none" cap="none" strike="noStrike">
              <a:solidFill>
                <a:srgbClr val="000000"/>
              </a:solidFill>
              <a:latin typeface="Arial"/>
              <a:ea typeface="Arial"/>
              <a:cs typeface="Arial"/>
              <a:sym typeface="Arial"/>
            </a:endParaRPr>
          </a:p>
        </p:txBody>
      </p:sp>
      <p:pic>
        <p:nvPicPr>
          <p:cNvPr id="718" name="Google Shape;718;p54"/>
          <p:cNvPicPr preferRelativeResize="0"/>
          <p:nvPr/>
        </p:nvPicPr>
        <p:blipFill rotWithShape="1">
          <a:blip r:embed="rId6">
            <a:alphaModFix/>
          </a:blip>
          <a:srcRect b="0" l="0" r="0" t="0"/>
          <a:stretch/>
        </p:blipFill>
        <p:spPr>
          <a:xfrm>
            <a:off x="2415800" y="1435465"/>
            <a:ext cx="5540350" cy="45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A picture containing clock&#10;&#10;Description automatically generated" id="724" name="Google Shape;724;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5" name="Google Shape;725;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6" name="Google Shape;726;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7" name="Google Shape;727;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8" name="Google Shape;728;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 63</a:t>
            </a:r>
            <a:endParaRPr b="0" i="0" sz="1400" u="none" cap="none" strike="noStrike">
              <a:solidFill>
                <a:srgbClr val="000000"/>
              </a:solidFill>
              <a:latin typeface="Century Gothic"/>
              <a:ea typeface="Century Gothic"/>
              <a:cs typeface="Century Gothic"/>
              <a:sym typeface="Century Gothic"/>
            </a:endParaRPr>
          </a:p>
        </p:txBody>
      </p:sp>
      <p:grpSp>
        <p:nvGrpSpPr>
          <p:cNvPr id="730" name="Google Shape;730;p55"/>
          <p:cNvGrpSpPr/>
          <p:nvPr/>
        </p:nvGrpSpPr>
        <p:grpSpPr>
          <a:xfrm>
            <a:off x="909113" y="1465336"/>
            <a:ext cx="9963663" cy="4127712"/>
            <a:chOff x="551255" y="1460652"/>
            <a:chExt cx="9963663" cy="4127712"/>
          </a:xfrm>
        </p:grpSpPr>
        <p:pic>
          <p:nvPicPr>
            <p:cNvPr id="731" name="Google Shape;731;p55"/>
            <p:cNvPicPr preferRelativeResize="0"/>
            <p:nvPr/>
          </p:nvPicPr>
          <p:blipFill rotWithShape="1">
            <a:blip r:embed="rId6">
              <a:alphaModFix/>
            </a:blip>
            <a:srcRect b="0" l="0" r="0" t="0"/>
            <a:stretch/>
          </p:blipFill>
          <p:spPr>
            <a:xfrm>
              <a:off x="551255" y="1460652"/>
              <a:ext cx="4991357" cy="41277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32" name="Google Shape;732;p55"/>
            <p:cNvPicPr preferRelativeResize="0"/>
            <p:nvPr/>
          </p:nvPicPr>
          <p:blipFill rotWithShape="1">
            <a:blip r:embed="rId7">
              <a:alphaModFix/>
            </a:blip>
            <a:srcRect b="0" l="0" r="0" t="0"/>
            <a:stretch/>
          </p:blipFill>
          <p:spPr>
            <a:xfrm>
              <a:off x="5542612" y="1467002"/>
              <a:ext cx="4972306"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clock&#10;&#10;Description automatically generated" id="738" name="Google Shape;73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9" name="Google Shape;73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0" name="Google Shape;74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1" name="Google Shape;74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2" name="Google Shape;74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pic>
        <p:nvPicPr>
          <p:cNvPr id="743" name="Google Shape;743;p56"/>
          <p:cNvPicPr preferRelativeResize="0"/>
          <p:nvPr/>
        </p:nvPicPr>
        <p:blipFill rotWithShape="1">
          <a:blip r:embed="rId6">
            <a:alphaModFix/>
          </a:blip>
          <a:srcRect b="0" l="0" r="0" t="0"/>
          <a:stretch/>
        </p:blipFill>
        <p:spPr>
          <a:xfrm>
            <a:off x="2468575" y="1297869"/>
            <a:ext cx="6148067" cy="5089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4" name="Google Shape;744;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r>
              <a:rPr b="1" lang="en-US" sz="2400">
                <a:solidFill>
                  <a:schemeClr val="lt1"/>
                </a:solidFill>
                <a:latin typeface="Century Gothic"/>
                <a:ea typeface="Century Gothic"/>
                <a:cs typeface="Century Gothic"/>
                <a:sym typeface="Century Gothic"/>
              </a:rPr>
              <a:t>69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55" name="Google Shape;755;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a:t>
            </a:r>
            <a:endParaRPr b="0" i="0" sz="1400" u="none" cap="none" strike="noStrike">
              <a:solidFill>
                <a:srgbClr val="000000"/>
              </a:solidFill>
              <a:latin typeface="Century Gothic"/>
              <a:ea typeface="Century Gothic"/>
              <a:cs typeface="Century Gothic"/>
              <a:sym typeface="Century Gothic"/>
            </a:endParaRPr>
          </a:p>
        </p:txBody>
      </p:sp>
      <p:sp>
        <p:nvSpPr>
          <p:cNvPr id="756" name="Google Shape;756;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71 in your Student Interactive.</a:t>
            </a:r>
            <a:endParaRPr b="0" i="0" sz="3200" u="none" cap="none" strike="noStrike">
              <a:solidFill>
                <a:srgbClr val="000000"/>
              </a:solidFill>
              <a:latin typeface="Arial"/>
              <a:ea typeface="Arial"/>
              <a:cs typeface="Arial"/>
              <a:sym typeface="Arial"/>
            </a:endParaRPr>
          </a:p>
        </p:txBody>
      </p:sp>
      <p:pic>
        <p:nvPicPr>
          <p:cNvPr id="757" name="Google Shape;757;p57"/>
          <p:cNvPicPr preferRelativeResize="0"/>
          <p:nvPr/>
        </p:nvPicPr>
        <p:blipFill rotWithShape="1">
          <a:blip r:embed="rId6">
            <a:alphaModFix/>
          </a:blip>
          <a:srcRect b="0" l="0" r="0" t="0"/>
          <a:stretch/>
        </p:blipFill>
        <p:spPr>
          <a:xfrm>
            <a:off x="1890914" y="1348861"/>
            <a:ext cx="5836098" cy="48272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 picture containing clock&#10;&#10;Description automatically generated" id="763" name="Google Shape;763;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4" name="Google Shape;764;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5" name="Google Shape;765;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6" name="Google Shape;766;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7" name="Google Shape;767;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68" name="Google Shape;768;p7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sp>
        <p:nvSpPr>
          <p:cNvPr id="769" name="Google Shape;769;p73"/>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73 in your Student Interactive.</a:t>
            </a:r>
            <a:endParaRPr b="0" i="0" sz="3200" u="none" cap="none" strike="noStrike">
              <a:solidFill>
                <a:srgbClr val="000000"/>
              </a:solidFill>
              <a:latin typeface="Arial"/>
              <a:ea typeface="Arial"/>
              <a:cs typeface="Arial"/>
              <a:sym typeface="Arial"/>
            </a:endParaRPr>
          </a:p>
        </p:txBody>
      </p:sp>
      <p:pic>
        <p:nvPicPr>
          <p:cNvPr id="770" name="Google Shape;770;p73"/>
          <p:cNvPicPr preferRelativeResize="0"/>
          <p:nvPr/>
        </p:nvPicPr>
        <p:blipFill rotWithShape="1">
          <a:blip r:embed="rId6">
            <a:alphaModFix/>
          </a:blip>
          <a:srcRect b="0" l="0" r="0" t="0"/>
          <a:stretch/>
        </p:blipFill>
        <p:spPr>
          <a:xfrm>
            <a:off x="1784223" y="1365424"/>
            <a:ext cx="6042057" cy="49989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A picture containing clock&#10;&#10;Description automatically generated" id="776" name="Google Shape;776;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7" name="Google Shape;777;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8" name="Google Shape;778;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9" name="Google Shape;779;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0" name="Google Shape;780;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83" name="Google Shape;783;p61"/>
          <p:cNvPicPr preferRelativeResize="0"/>
          <p:nvPr/>
        </p:nvPicPr>
        <p:blipFill rotWithShape="1">
          <a:blip r:embed="rId6">
            <a:alphaModFix/>
          </a:blip>
          <a:srcRect b="0" l="0" r="0" t="0"/>
          <a:stretch/>
        </p:blipFill>
        <p:spPr>
          <a:xfrm>
            <a:off x="767889" y="1297873"/>
            <a:ext cx="6037581" cy="49992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2"/>
          <p:cNvSpPr/>
          <p:nvPr/>
        </p:nvSpPr>
        <p:spPr>
          <a:xfrm>
            <a:off x="1339273" y="1324158"/>
            <a:ext cx="7716900" cy="4400700"/>
          </a:xfrm>
          <a:prstGeom prst="roundRect">
            <a:avLst>
              <a:gd fmla="val 16667" name="adj"/>
            </a:avLst>
          </a:prstGeom>
          <a:solidFill>
            <a:srgbClr val="F4FB9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5" name="Google Shape;795;p62"/>
          <p:cNvSpPr txBox="1"/>
          <p:nvPr/>
        </p:nvSpPr>
        <p:spPr>
          <a:xfrm>
            <a:off x="4085943" y="1687239"/>
            <a:ext cx="2223559"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Plot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6" name="Google Shape;806;p63"/>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narrative to be sure the events are in order and no important events are missing.</a:t>
            </a:r>
            <a:endParaRPr b="0" i="0" sz="1400" u="none" cap="none" strike="noStrike">
              <a:solidFill>
                <a:srgbClr val="000000"/>
              </a:solidFill>
              <a:latin typeface="Century Gothic"/>
              <a:ea typeface="Century Gothic"/>
              <a:cs typeface="Century Gothic"/>
              <a:sym typeface="Century Gothic"/>
            </a:endParaRPr>
          </a:p>
        </p:txBody>
      </p:sp>
      <p:sp>
        <p:nvSpPr>
          <p:cNvPr id="807" name="Google Shape;807;p63"/>
          <p:cNvSpPr txBox="1"/>
          <p:nvPr/>
        </p:nvSpPr>
        <p:spPr>
          <a:xfrm>
            <a:off x="1032628" y="3841131"/>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personal narrative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08" name="Google Shape;808;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A picture containing clock&#10;&#10;Description automatically generated" id="814" name="Google Shape;814;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5" name="Google Shape;815;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6" name="Google Shape;816;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7" name="Google Shape;817;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8" name="Google Shape;818;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19" name="Google Shape;819;p83"/>
          <p:cNvSpPr txBox="1"/>
          <p:nvPr/>
        </p:nvSpPr>
        <p:spPr>
          <a:xfrm>
            <a:off x="1897733" y="2494769"/>
            <a:ext cx="326085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hop</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83"/>
          <p:cNvSpPr txBox="1"/>
          <p:nvPr/>
        </p:nvSpPr>
        <p:spPr>
          <a:xfrm>
            <a:off x="6509511" y="25333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box</a:t>
            </a:r>
            <a:endParaRPr b="0" i="0" sz="1400" u="none" cap="none" strike="noStrike">
              <a:solidFill>
                <a:srgbClr val="000000"/>
              </a:solidFill>
              <a:latin typeface="Century Gothic"/>
              <a:ea typeface="Century Gothic"/>
              <a:cs typeface="Century Gothic"/>
              <a:sym typeface="Century Gothic"/>
            </a:endParaRPr>
          </a:p>
        </p:txBody>
      </p:sp>
      <p:sp>
        <p:nvSpPr>
          <p:cNvPr id="821" name="Google Shape;821;p83"/>
          <p:cNvSpPr txBox="1"/>
          <p:nvPr/>
        </p:nvSpPr>
        <p:spPr>
          <a:xfrm>
            <a:off x="1854519" y="4050264"/>
            <a:ext cx="330407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mop</a:t>
            </a:r>
            <a:endParaRPr b="0" i="0" sz="1400" u="none" cap="none" strike="noStrike">
              <a:solidFill>
                <a:srgbClr val="000000"/>
              </a:solidFill>
              <a:latin typeface="Century Gothic"/>
              <a:ea typeface="Century Gothic"/>
              <a:cs typeface="Century Gothic"/>
              <a:sym typeface="Century Gothic"/>
            </a:endParaRPr>
          </a:p>
        </p:txBody>
      </p:sp>
      <p:sp>
        <p:nvSpPr>
          <p:cNvPr id="822" name="Google Shape;822;p83"/>
          <p:cNvSpPr txBox="1"/>
          <p:nvPr/>
        </p:nvSpPr>
        <p:spPr>
          <a:xfrm>
            <a:off x="6509511" y="40502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descr="A picture containing clock&#10;&#10;Description automatically generated" id="828" name="Google Shape;82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9" name="Google Shape;82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0" name="Google Shape;83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1" name="Google Shape;83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2" name="Google Shape;83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65"/>
          <p:cNvSpPr txBox="1"/>
          <p:nvPr/>
        </p:nvSpPr>
        <p:spPr>
          <a:xfrm>
            <a:off x="6945096" y="2247255"/>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34" name="Google Shape;83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id="835" name="Google Shape;835;p65"/>
          <p:cNvPicPr preferRelativeResize="0"/>
          <p:nvPr/>
        </p:nvPicPr>
        <p:blipFill rotWithShape="1">
          <a:blip r:embed="rId6">
            <a:alphaModFix/>
          </a:blip>
          <a:srcRect b="0" l="0" r="0" t="0"/>
          <a:stretch/>
        </p:blipFill>
        <p:spPr>
          <a:xfrm>
            <a:off x="747809" y="1371494"/>
            <a:ext cx="5839513" cy="4832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0" name="Google Shape;140;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1" name="Google Shape;141;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2" name="Google Shape;142;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sp>
        <p:nvSpPr>
          <p:cNvPr id="144" name="Google Shape;144;p75"/>
          <p:cNvSpPr txBox="1"/>
          <p:nvPr/>
        </p:nvSpPr>
        <p:spPr>
          <a:xfrm>
            <a:off x="7095693" y="2765335"/>
            <a:ext cx="41979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55 in your Student Interactive.</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45" name="Google Shape;145;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6" name="Google Shape;146;p75"/>
          <p:cNvPicPr preferRelativeResize="0"/>
          <p:nvPr/>
        </p:nvPicPr>
        <p:blipFill rotWithShape="1">
          <a:blip r:embed="rId6">
            <a:alphaModFix/>
          </a:blip>
          <a:srcRect b="0" l="0" r="0" t="0"/>
          <a:stretch/>
        </p:blipFill>
        <p:spPr>
          <a:xfrm>
            <a:off x="819040" y="1171579"/>
            <a:ext cx="5847449" cy="48032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descr="A picture containing drawing, lamp&#10;&#10;Description automatically generated" id="840" name="Google Shape;840;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41" name="Google Shape;841;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42" name="Google Shape;842;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3" name="Google Shape;843;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4" name="Google Shape;844;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5" name="Google Shape;845;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A picture containing clock&#10;&#10;Description automatically generated" id="851" name="Google Shape;851;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2" name="Google Shape;852;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3" name="Google Shape;85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5" name="Google Shape;855;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56" name="Google Shape;856;p67"/>
          <p:cNvSpPr txBox="1"/>
          <p:nvPr/>
        </p:nvSpPr>
        <p:spPr>
          <a:xfrm>
            <a:off x="928398" y="1636728"/>
            <a:ext cx="48513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Winter</a:t>
            </a:r>
            <a:endParaRPr b="0" i="0" sz="4400" u="none" cap="none" strike="noStrike">
              <a:solidFill>
                <a:srgbClr val="000000"/>
              </a:solidFill>
              <a:latin typeface="Century Gothic"/>
              <a:ea typeface="Century Gothic"/>
              <a:cs typeface="Century Gothic"/>
              <a:sym typeface="Century Gothic"/>
            </a:endParaRPr>
          </a:p>
        </p:txBody>
      </p:sp>
      <p:sp>
        <p:nvSpPr>
          <p:cNvPr id="857" name="Google Shape;857;p67"/>
          <p:cNvSpPr txBox="1"/>
          <p:nvPr/>
        </p:nvSpPr>
        <p:spPr>
          <a:xfrm>
            <a:off x="928398" y="2671494"/>
            <a:ext cx="48513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Notebook</a:t>
            </a:r>
            <a:endParaRPr b="0" i="0" sz="4400" u="none" cap="none" strike="noStrike">
              <a:solidFill>
                <a:srgbClr val="000000"/>
              </a:solidFill>
              <a:latin typeface="Century Gothic"/>
              <a:ea typeface="Century Gothic"/>
              <a:cs typeface="Century Gothic"/>
              <a:sym typeface="Century Gothic"/>
            </a:endParaRPr>
          </a:p>
        </p:txBody>
      </p:sp>
      <p:sp>
        <p:nvSpPr>
          <p:cNvPr id="858" name="Google Shape;858;p67"/>
          <p:cNvSpPr txBox="1"/>
          <p:nvPr/>
        </p:nvSpPr>
        <p:spPr>
          <a:xfrm>
            <a:off x="928402" y="3713568"/>
            <a:ext cx="485129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Singer</a:t>
            </a:r>
            <a:endParaRPr b="0" i="0" sz="4400" u="none" cap="none" strike="noStrike">
              <a:solidFill>
                <a:srgbClr val="000000"/>
              </a:solidFill>
              <a:latin typeface="Century Gothic"/>
              <a:ea typeface="Century Gothic"/>
              <a:cs typeface="Century Gothic"/>
              <a:sym typeface="Century Gothic"/>
            </a:endParaRPr>
          </a:p>
        </p:txBody>
      </p:sp>
      <p:sp>
        <p:nvSpPr>
          <p:cNvPr id="859" name="Google Shape;859;p67"/>
          <p:cNvSpPr txBox="1"/>
          <p:nvPr/>
        </p:nvSpPr>
        <p:spPr>
          <a:xfrm>
            <a:off x="2531164" y="5116234"/>
            <a:ext cx="690613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many syllables are in each word</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60" name="Google Shape;860;p67"/>
          <p:cNvSpPr txBox="1"/>
          <p:nvPr/>
        </p:nvSpPr>
        <p:spPr>
          <a:xfrm>
            <a:off x="6495645" y="1636629"/>
            <a:ext cx="4851294"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Background</a:t>
            </a:r>
            <a:endParaRPr b="0" i="0" sz="4400" u="none" cap="none" strike="noStrike">
              <a:solidFill>
                <a:srgbClr val="000000"/>
              </a:solidFill>
              <a:latin typeface="Century Gothic"/>
              <a:ea typeface="Century Gothic"/>
              <a:cs typeface="Century Gothic"/>
              <a:sym typeface="Century Gothic"/>
            </a:endParaRPr>
          </a:p>
        </p:txBody>
      </p:sp>
      <p:sp>
        <p:nvSpPr>
          <p:cNvPr id="861" name="Google Shape;861;p67"/>
          <p:cNvSpPr txBox="1"/>
          <p:nvPr/>
        </p:nvSpPr>
        <p:spPr>
          <a:xfrm>
            <a:off x="6495645" y="2680430"/>
            <a:ext cx="4851294"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Playful</a:t>
            </a:r>
            <a:endParaRPr b="0" i="0" sz="4400" u="none" cap="none" strike="noStrike">
              <a:solidFill>
                <a:srgbClr val="000000"/>
              </a:solidFill>
              <a:latin typeface="Century Gothic"/>
              <a:ea typeface="Century Gothic"/>
              <a:cs typeface="Century Gothic"/>
              <a:sym typeface="Century Gothic"/>
            </a:endParaRPr>
          </a:p>
        </p:txBody>
      </p:sp>
      <p:sp>
        <p:nvSpPr>
          <p:cNvPr id="862" name="Google Shape;862;p67"/>
          <p:cNvSpPr txBox="1"/>
          <p:nvPr/>
        </p:nvSpPr>
        <p:spPr>
          <a:xfrm>
            <a:off x="6495645" y="3766550"/>
            <a:ext cx="4851294"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Sunshine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A picture containing clock&#10;&#10;Description automatically generated" id="868" name="Google Shape;868;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9" name="Google Shape;869;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0" name="Google Shape;870;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1" name="Google Shape;871;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2" name="Google Shape;872;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3" name="Google Shape;873;p68"/>
          <p:cNvSpPr txBox="1"/>
          <p:nvPr/>
        </p:nvSpPr>
        <p:spPr>
          <a:xfrm>
            <a:off x="699413" y="1857244"/>
            <a:ext cx="1831261" cy="21236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u_e</a:t>
            </a:r>
            <a:endParaRPr b="0" i="0" sz="6600" u="none" cap="none" strike="noStrike">
              <a:solidFill>
                <a:schemeClr val="dk1"/>
              </a:solidFill>
              <a:latin typeface="Century Gothic"/>
              <a:ea typeface="Century Gothic"/>
              <a:cs typeface="Century Gothic"/>
              <a:sym typeface="Century Gothic"/>
            </a:endParaRPr>
          </a:p>
        </p:txBody>
      </p:sp>
      <p:sp>
        <p:nvSpPr>
          <p:cNvPr id="874" name="Google Shape;874;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68"/>
          <p:cNvSpPr txBox="1"/>
          <p:nvPr/>
        </p:nvSpPr>
        <p:spPr>
          <a:xfrm>
            <a:off x="486478" y="4404056"/>
            <a:ext cx="29973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June</a:t>
            </a:r>
            <a:endParaRPr b="0" i="0" sz="1400" u="none" cap="none" strike="noStrike">
              <a:solidFill>
                <a:srgbClr val="000000"/>
              </a:solidFill>
              <a:latin typeface="Arial"/>
              <a:ea typeface="Arial"/>
              <a:cs typeface="Arial"/>
              <a:sym typeface="Arial"/>
            </a:endParaRPr>
          </a:p>
        </p:txBody>
      </p:sp>
      <p:sp>
        <p:nvSpPr>
          <p:cNvPr id="876" name="Google Shape;876;p68"/>
          <p:cNvSpPr txBox="1"/>
          <p:nvPr/>
        </p:nvSpPr>
        <p:spPr>
          <a:xfrm>
            <a:off x="4218737" y="4674574"/>
            <a:ext cx="573965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64 in your Student Interactive and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a:t>
            </a:r>
            <a:endParaRPr b="0" i="0" sz="3200" u="none" cap="none" strike="noStrike">
              <a:solidFill>
                <a:schemeClr val="dk1"/>
              </a:solidFill>
              <a:latin typeface="Century Gothic"/>
              <a:ea typeface="Century Gothic"/>
              <a:cs typeface="Century Gothic"/>
              <a:sym typeface="Century Gothic"/>
            </a:endParaRPr>
          </a:p>
        </p:txBody>
      </p:sp>
      <p:pic>
        <p:nvPicPr>
          <p:cNvPr id="877" name="Google Shape;877;p68"/>
          <p:cNvPicPr preferRelativeResize="0"/>
          <p:nvPr/>
        </p:nvPicPr>
        <p:blipFill rotWithShape="1">
          <a:blip r:embed="rId6">
            <a:alphaModFix/>
          </a:blip>
          <a:srcRect b="0" l="0" r="0" t="0"/>
          <a:stretch/>
        </p:blipFill>
        <p:spPr>
          <a:xfrm>
            <a:off x="3483778" y="2183426"/>
            <a:ext cx="7593987" cy="2033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4" name="Google Shape;884;p8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5" name="Google Shape;885;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6" name="Google Shape;886;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7" name="Google Shape;887;p8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8" name="Google Shape;888;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sp>
        <p:nvSpPr>
          <p:cNvPr id="889" name="Google Shape;889;p88"/>
          <p:cNvSpPr txBox="1"/>
          <p:nvPr/>
        </p:nvSpPr>
        <p:spPr>
          <a:xfrm>
            <a:off x="8099662" y="2260572"/>
            <a:ext cx="333896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65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a:t>
            </a:r>
            <a:endParaRPr b="0" i="0" sz="3200" u="none" cap="none" strike="noStrike">
              <a:solidFill>
                <a:schemeClr val="dk1"/>
              </a:solidFill>
              <a:latin typeface="Century Gothic"/>
              <a:ea typeface="Century Gothic"/>
              <a:cs typeface="Century Gothic"/>
              <a:sym typeface="Century Gothic"/>
            </a:endParaRPr>
          </a:p>
        </p:txBody>
      </p:sp>
      <p:pic>
        <p:nvPicPr>
          <p:cNvPr id="890" name="Google Shape;890;p88"/>
          <p:cNvPicPr preferRelativeResize="0"/>
          <p:nvPr/>
        </p:nvPicPr>
        <p:blipFill rotWithShape="1">
          <a:blip r:embed="rId6">
            <a:alphaModFix/>
          </a:blip>
          <a:srcRect b="0" l="0" r="0" t="0"/>
          <a:stretch/>
        </p:blipFill>
        <p:spPr>
          <a:xfrm>
            <a:off x="1361070" y="1244190"/>
            <a:ext cx="5921203" cy="48904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7" name="Google Shape;897;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8" name="Google Shape;898;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9" name="Google Shape;899;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0" name="Google Shape;900;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01" name="Google Shape;901;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pretty</a:t>
            </a:r>
            <a:endParaRPr b="0" i="0" sz="1400" u="none" cap="none" strike="noStrike">
              <a:solidFill>
                <a:srgbClr val="000000"/>
              </a:solidFill>
              <a:latin typeface="Century Gothic"/>
              <a:ea typeface="Century Gothic"/>
              <a:cs typeface="Century Gothic"/>
              <a:sym typeface="Century Gothic"/>
            </a:endParaRPr>
          </a:p>
        </p:txBody>
      </p:sp>
      <p:sp>
        <p:nvSpPr>
          <p:cNvPr id="902" name="Google Shape;902;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all</a:t>
            </a:r>
            <a:endParaRPr b="0" i="0" sz="1400" u="none" cap="none" strike="noStrike">
              <a:solidFill>
                <a:srgbClr val="000000"/>
              </a:solidFill>
              <a:latin typeface="Century Gothic"/>
              <a:ea typeface="Century Gothic"/>
              <a:cs typeface="Century Gothic"/>
              <a:sym typeface="Century Gothic"/>
            </a:endParaRPr>
          </a:p>
        </p:txBody>
      </p:sp>
      <p:sp>
        <p:nvSpPr>
          <p:cNvPr id="903" name="Google Shape;903;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icture containing clock&#10;&#10;Description automatically generated" id="909" name="Google Shape;909;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0" name="Google Shape;910;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1" name="Google Shape;911;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2" name="Google Shape;912;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3" name="Google Shape;913;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70"/>
          <p:cNvSpPr txBox="1"/>
          <p:nvPr/>
        </p:nvSpPr>
        <p:spPr>
          <a:xfrm>
            <a:off x="7410835" y="2563440"/>
            <a:ext cx="346194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Turn to p. 82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916" name="Google Shape;916;p70"/>
          <p:cNvPicPr preferRelativeResize="0"/>
          <p:nvPr/>
        </p:nvPicPr>
        <p:blipFill rotWithShape="1">
          <a:blip r:embed="rId6">
            <a:alphaModFix/>
          </a:blip>
          <a:srcRect b="0" l="0" r="0" t="0"/>
          <a:stretch/>
        </p:blipFill>
        <p:spPr>
          <a:xfrm>
            <a:off x="819040" y="1341576"/>
            <a:ext cx="5855149" cy="48469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descr="A picture containing clock&#10;&#10;Description automatically generated" id="922" name="Google Shape;922;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3" name="Google Shape;923;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4" name="Google Shape;924;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5" name="Google Shape;925;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7" name="Google Shape;927;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id="928" name="Google Shape;928;p91"/>
          <p:cNvPicPr preferRelativeResize="0"/>
          <p:nvPr/>
        </p:nvPicPr>
        <p:blipFill rotWithShape="1">
          <a:blip r:embed="rId6">
            <a:alphaModFix/>
          </a:blip>
          <a:srcRect b="0" l="0" r="0" t="0"/>
          <a:stretch/>
        </p:blipFill>
        <p:spPr>
          <a:xfrm>
            <a:off x="7114136" y="1477760"/>
            <a:ext cx="2571882" cy="723937"/>
          </a:xfrm>
          <a:prstGeom prst="rect">
            <a:avLst/>
          </a:prstGeom>
          <a:noFill/>
          <a:ln>
            <a:noFill/>
          </a:ln>
        </p:spPr>
      </p:pic>
      <p:sp>
        <p:nvSpPr>
          <p:cNvPr id="929" name="Google Shape;929;p91"/>
          <p:cNvSpPr txBox="1"/>
          <p:nvPr/>
        </p:nvSpPr>
        <p:spPr>
          <a:xfrm>
            <a:off x="7114120" y="2473785"/>
            <a:ext cx="4221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 </a:t>
            </a:r>
            <a:r>
              <a:rPr b="0" i="0" lang="en-US" sz="3200" u="none" cap="none" strike="noStrike">
                <a:solidFill>
                  <a:srgbClr val="000000"/>
                </a:solidFill>
                <a:latin typeface="Century Gothic"/>
                <a:ea typeface="Century Gothic"/>
                <a:cs typeface="Century Gothic"/>
                <a:sym typeface="Century Gothic"/>
              </a:rPr>
              <a:t>do we learn about the past</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Discuss </a:t>
            </a:r>
            <a:r>
              <a:rPr b="0" i="0" lang="en-US" sz="3200" u="none" cap="none" strike="noStrike">
                <a:solidFill>
                  <a:srgbClr val="000000"/>
                </a:solidFill>
                <a:latin typeface="Century Gothic"/>
                <a:ea typeface="Century Gothic"/>
                <a:cs typeface="Century Gothic"/>
                <a:sym typeface="Century Gothic"/>
              </a:rPr>
              <a:t>your answer with your group</a:t>
            </a:r>
            <a:r>
              <a:rPr b="1"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pic>
        <p:nvPicPr>
          <p:cNvPr id="930" name="Google Shape;930;p91"/>
          <p:cNvPicPr preferRelativeResize="0"/>
          <p:nvPr/>
        </p:nvPicPr>
        <p:blipFill rotWithShape="1">
          <a:blip r:embed="rId7">
            <a:alphaModFix/>
          </a:blip>
          <a:srcRect b="0" l="0" r="0" t="0"/>
          <a:stretch/>
        </p:blipFill>
        <p:spPr>
          <a:xfrm>
            <a:off x="934756" y="1536635"/>
            <a:ext cx="5161244" cy="42725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A picture containing clock&#10;&#10;Description automatically generated" id="936" name="Google Shape;93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7" name="Google Shape;93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8" name="Google Shape;93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9" name="Google Shape;93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942" name="Google Shape;942;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43" name="Google Shape;943;p72"/>
          <p:cNvPicPr preferRelativeResize="0"/>
          <p:nvPr/>
        </p:nvPicPr>
        <p:blipFill rotWithShape="1">
          <a:blip r:embed="rId6">
            <a:alphaModFix/>
          </a:blip>
          <a:srcRect b="0" l="0" r="0" t="0"/>
          <a:stretch/>
        </p:blipFill>
        <p:spPr>
          <a:xfrm>
            <a:off x="1008336" y="1219693"/>
            <a:ext cx="6044378" cy="4984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descr="A picture containing clock&#10;&#10;Description automatically generated" id="949" name="Google Shape;949;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0" name="Google Shape;950;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1" name="Google Shape;951;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2" name="Google Shape;952;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3" name="Google Shape;953;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92"/>
          <p:cNvSpPr txBox="1"/>
          <p:nvPr/>
        </p:nvSpPr>
        <p:spPr>
          <a:xfrm>
            <a:off x="721365" y="1658844"/>
            <a:ext cx="10151400" cy="35403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I got a new </a:t>
            </a:r>
            <a:r>
              <a:rPr b="1" i="0" lang="en-US" sz="3200" u="none" cap="none" strike="noStrike">
                <a:solidFill>
                  <a:srgbClr val="000000"/>
                </a:solidFill>
                <a:latin typeface="Century Gothic"/>
                <a:ea typeface="Century Gothic"/>
                <a:cs typeface="Century Gothic"/>
                <a:sym typeface="Century Gothic"/>
              </a:rPr>
              <a:t>rug</a:t>
            </a:r>
            <a:r>
              <a:rPr b="0" i="0" lang="en-US" sz="3200" u="none" cap="none" strike="noStrike">
                <a:solidFill>
                  <a:srgbClr val="000000"/>
                </a:solidFill>
                <a:latin typeface="Century Gothic"/>
                <a:ea typeface="Century Gothic"/>
                <a:cs typeface="Century Gothic"/>
                <a:sym typeface="Century Gothic"/>
              </a:rPr>
              <a:t> for my room.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Our family trip was so much </a:t>
            </a:r>
            <a:r>
              <a:rPr b="1" i="0" lang="en-US" sz="3200" u="none" cap="none" strike="noStrike">
                <a:solidFill>
                  <a:srgbClr val="000000"/>
                </a:solidFill>
                <a:latin typeface="Century Gothic"/>
                <a:ea typeface="Century Gothic"/>
                <a:cs typeface="Century Gothic"/>
                <a:sym typeface="Century Gothic"/>
              </a:rPr>
              <a:t>fun</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I ate </a:t>
            </a:r>
            <a:r>
              <a:rPr b="1" i="0" lang="en-US" sz="3200" u="none" cap="none" strike="noStrike">
                <a:solidFill>
                  <a:srgbClr val="000000"/>
                </a:solidFill>
                <a:latin typeface="Century Gothic"/>
                <a:ea typeface="Century Gothic"/>
                <a:cs typeface="Century Gothic"/>
                <a:sym typeface="Century Gothic"/>
              </a:rPr>
              <a:t>all</a:t>
            </a:r>
            <a:r>
              <a:rPr b="0" i="0" lang="en-US" sz="3200" u="none" cap="none" strike="noStrike">
                <a:solidFill>
                  <a:srgbClr val="000000"/>
                </a:solidFill>
                <a:latin typeface="Century Gothic"/>
                <a:ea typeface="Century Gothic"/>
                <a:cs typeface="Century Gothic"/>
                <a:sym typeface="Century Gothic"/>
              </a:rPr>
              <a:t> of the strawberries.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We need a </a:t>
            </a:r>
            <a:r>
              <a:rPr b="1" i="0" lang="en-US" sz="3200" u="none" cap="none" strike="noStrike">
                <a:solidFill>
                  <a:srgbClr val="000000"/>
                </a:solidFill>
                <a:latin typeface="Century Gothic"/>
                <a:ea typeface="Century Gothic"/>
                <a:cs typeface="Century Gothic"/>
                <a:sym typeface="Century Gothic"/>
              </a:rPr>
              <a:t>cup</a:t>
            </a:r>
            <a:r>
              <a:rPr b="0" i="0" lang="en-US" sz="3200" u="none" cap="none" strike="noStrike">
                <a:solidFill>
                  <a:srgbClr val="000000"/>
                </a:solidFill>
                <a:latin typeface="Century Gothic"/>
                <a:ea typeface="Century Gothic"/>
                <a:cs typeface="Century Gothic"/>
                <a:sym typeface="Century Gothic"/>
              </a:rPr>
              <a:t> of water for the recipe.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Mom said to clean my room right </a:t>
            </a:r>
            <a:r>
              <a:rPr b="1" i="0" lang="en-US" sz="3200" u="none" cap="none" strike="noStrike">
                <a:solidFill>
                  <a:srgbClr val="000000"/>
                </a:solidFill>
                <a:latin typeface="Century Gothic"/>
                <a:ea typeface="Century Gothic"/>
                <a:cs typeface="Century Gothic"/>
                <a:sym typeface="Century Gothic"/>
              </a:rPr>
              <a:t>now</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I can go to the park, </a:t>
            </a:r>
            <a:r>
              <a:rPr b="1" i="0" lang="en-US" sz="3200" u="none" cap="none" strike="noStrike">
                <a:solidFill>
                  <a:srgbClr val="000000"/>
                </a:solidFill>
                <a:latin typeface="Century Gothic"/>
                <a:ea typeface="Century Gothic"/>
                <a:cs typeface="Century Gothic"/>
                <a:sym typeface="Century Gothic"/>
              </a:rPr>
              <a:t>but</a:t>
            </a:r>
            <a:r>
              <a:rPr b="0" i="0" lang="en-US" sz="3200" u="none" cap="none" strike="noStrike">
                <a:solidFill>
                  <a:srgbClr val="000000"/>
                </a:solidFill>
                <a:latin typeface="Century Gothic"/>
                <a:ea typeface="Century Gothic"/>
                <a:cs typeface="Century Gothic"/>
                <a:sym typeface="Century Gothic"/>
              </a:rPr>
              <a:t> I have to be home for dinner.</a:t>
            </a:r>
            <a:endParaRPr b="0" i="0" sz="3200" u="none" cap="none" strike="noStrike">
              <a:solidFill>
                <a:schemeClr val="dk1"/>
              </a:solidFill>
              <a:latin typeface="Century Gothic"/>
              <a:ea typeface="Century Gothic"/>
              <a:cs typeface="Century Gothic"/>
              <a:sym typeface="Century Gothic"/>
            </a:endParaRPr>
          </a:p>
        </p:txBody>
      </p:sp>
      <p:sp>
        <p:nvSpPr>
          <p:cNvPr id="955" name="Google Shape;955;p92"/>
          <p:cNvSpPr/>
          <p:nvPr/>
        </p:nvSpPr>
        <p:spPr>
          <a:xfrm>
            <a:off x="7148801" y="1649077"/>
            <a:ext cx="801532"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6" name="Google Shape;956;p92"/>
          <p:cNvSpPr/>
          <p:nvPr/>
        </p:nvSpPr>
        <p:spPr>
          <a:xfrm>
            <a:off x="7798867" y="2323624"/>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7" name="Google Shape;957;p92"/>
          <p:cNvSpPr/>
          <p:nvPr/>
        </p:nvSpPr>
        <p:spPr>
          <a:xfrm>
            <a:off x="6807865" y="2808738"/>
            <a:ext cx="584689"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8" name="Google Shape;958;p92"/>
          <p:cNvSpPr/>
          <p:nvPr/>
        </p:nvSpPr>
        <p:spPr>
          <a:xfrm>
            <a:off x="9194643" y="3183203"/>
            <a:ext cx="753974" cy="49159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9" name="Google Shape;959;p92"/>
          <p:cNvSpPr/>
          <p:nvPr/>
        </p:nvSpPr>
        <p:spPr>
          <a:xfrm>
            <a:off x="9194643" y="3825711"/>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0" name="Google Shape;960;p92"/>
          <p:cNvSpPr/>
          <p:nvPr/>
        </p:nvSpPr>
        <p:spPr>
          <a:xfrm>
            <a:off x="3106288" y="4722670"/>
            <a:ext cx="896369" cy="4707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descr="A picture containing clock&#10;&#10;Description automatically generated" id="966" name="Google Shape;966;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7" name="Google Shape;967;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8" name="Google Shape;968;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9" name="Google Shape;969;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0" name="Google Shape;970;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1" name="Google Shape;971;p74"/>
          <p:cNvSpPr txBox="1"/>
          <p:nvPr/>
        </p:nvSpPr>
        <p:spPr>
          <a:xfrm>
            <a:off x="755938" y="1969904"/>
            <a:ext cx="10680000" cy="372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Which sentence ends in a question mark</a:t>
            </a:r>
            <a:r>
              <a:rPr b="0" i="0" lang="en-US" sz="4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Jill likes to read.</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What book is Jill reading</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What a great book!</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It is fun to read.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3" name="Google Shape;15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4" name="Google Shape;15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5" name="Google Shape;15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1339273" y="24807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pretty</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all</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8" name="Google Shape;978;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9" name="Google Shape;979;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0" name="Google Shape;980;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81" name="Google Shape;981;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82" name="Google Shape;98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3" name="Google Shape;983;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10"/>
          <p:cNvSpPr txBox="1"/>
          <p:nvPr/>
        </p:nvSpPr>
        <p:spPr>
          <a:xfrm>
            <a:off x="8917954" y="2157032"/>
            <a:ext cx="2871176"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t>
            </a:r>
            <a:r>
              <a:rPr b="0" i="0" lang="en-US" sz="2800" u="none" cap="none" strike="noStrike">
                <a:solidFill>
                  <a:schemeClr val="dk1"/>
                </a:solidFill>
                <a:latin typeface="Century Gothic"/>
                <a:ea typeface="Century Gothic"/>
                <a:cs typeface="Century Gothic"/>
                <a:sym typeface="Century Gothic"/>
              </a:rPr>
              <a:t>about ways you can learn about the past.</a:t>
            </a:r>
            <a:endParaRPr b="0" i="0" sz="1400" u="none" cap="none" strike="noStrike">
              <a:solidFill>
                <a:srgbClr val="000000"/>
              </a:solidFill>
              <a:latin typeface="Arial"/>
              <a:ea typeface="Arial"/>
              <a:cs typeface="Arial"/>
              <a:sym typeface="Arial"/>
            </a:endParaRPr>
          </a:p>
        </p:txBody>
      </p:sp>
      <p:sp>
        <p:nvSpPr>
          <p:cNvPr id="171" name="Google Shape;17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 53</a:t>
            </a:r>
            <a:endParaRPr b="0" i="0" sz="1400" u="none" cap="none" strike="noStrike">
              <a:solidFill>
                <a:srgbClr val="000000"/>
              </a:solidFill>
              <a:latin typeface="Century Gothic"/>
              <a:ea typeface="Century Gothic"/>
              <a:cs typeface="Century Gothic"/>
              <a:sym typeface="Century Gothic"/>
            </a:endParaRPr>
          </a:p>
        </p:txBody>
      </p:sp>
      <p:pic>
        <p:nvPicPr>
          <p:cNvPr id="172" name="Google Shape;172;p10"/>
          <p:cNvPicPr preferRelativeResize="0"/>
          <p:nvPr/>
        </p:nvPicPr>
        <p:blipFill rotWithShape="1">
          <a:blip r:embed="rId6">
            <a:alphaModFix/>
          </a:blip>
          <a:srcRect b="0" l="455" r="465"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3" name="Google Shape;183;p11"/>
          <p:cNvGraphicFramePr/>
          <p:nvPr/>
        </p:nvGraphicFramePr>
        <p:xfrm>
          <a:off x="1811548" y="1608078"/>
          <a:ext cx="3000000" cy="3000000"/>
        </p:xfrm>
        <a:graphic>
          <a:graphicData uri="http://schemas.openxmlformats.org/drawingml/2006/table">
            <a:tbl>
              <a:tblPr bandRow="1" firstRow="1">
                <a:noFill/>
                <a:tableStyleId>{D94FFB57-B795-480C-B9EE-2F8CBCF85E6C}</a:tableStyleId>
              </a:tblPr>
              <a:tblGrid>
                <a:gridCol w="7716625"/>
              </a:tblGrid>
              <a:tr h="889100">
                <a:tc>
                  <a:txBody>
                    <a:bodyPr/>
                    <a:lstStyle/>
                    <a:p>
                      <a:pPr indent="0" lvl="0" marL="0" marR="0" rtl="0" algn="ctr">
                        <a:lnSpc>
                          <a:spcPct val="100000"/>
                        </a:lnSpc>
                        <a:spcBef>
                          <a:spcPts val="0"/>
                        </a:spcBef>
                        <a:spcAft>
                          <a:spcPts val="0"/>
                        </a:spcAft>
                        <a:buClr>
                          <a:srgbClr val="000000"/>
                        </a:buClr>
                        <a:buSzPts val="2400"/>
                        <a:buFont typeface="Arial"/>
                        <a:buNone/>
                      </a:pPr>
                      <a:r>
                        <a:rPr lang="en-US" sz="4000" u="none" cap="none" strike="noStrike">
                          <a:latin typeface="Century Gothic"/>
                          <a:ea typeface="Century Gothic"/>
                          <a:cs typeface="Century Gothic"/>
                          <a:sym typeface="Century Gothic"/>
                        </a:rPr>
                        <a:t>Our Trip to the Beach</a:t>
                      </a:r>
                      <a:endParaRPr sz="4000" u="none" cap="none" strike="noStrike">
                        <a:latin typeface="Century Gothic"/>
                        <a:ea typeface="Century Gothic"/>
                        <a:cs typeface="Century Gothic"/>
                        <a:sym typeface="Century Gothic"/>
                      </a:endParaRPr>
                    </a:p>
                  </a:txBody>
                  <a:tcPr marT="45725" marB="45725" marR="91450" marL="91450"/>
                </a:tc>
              </a:tr>
              <a:tr h="7463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1.  plant fell in lake</a:t>
                      </a:r>
                      <a:endParaRPr sz="1400" u="none" cap="none" strike="noStrike">
                        <a:latin typeface="Arial"/>
                        <a:ea typeface="Arial"/>
                        <a:cs typeface="Arial"/>
                        <a:sym typeface="Arial"/>
                      </a:endParaRPr>
                    </a:p>
                  </a:txBody>
                  <a:tcPr marT="45725" marB="45725" marR="91450" marL="91450"/>
                </a:tc>
              </a:tr>
              <a:tr h="6681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2.  </a:t>
                      </a:r>
                      <a:endParaRPr sz="1400" u="none" cap="none" strike="noStrike">
                        <a:latin typeface="Arial"/>
                        <a:ea typeface="Arial"/>
                        <a:cs typeface="Arial"/>
                        <a:sym typeface="Arial"/>
                      </a:endParaRPr>
                    </a:p>
                  </a:txBody>
                  <a:tcPr marT="45725" marB="45725" marR="91450" marL="91450"/>
                </a:tc>
              </a:tr>
              <a:tr h="6826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3.</a:t>
                      </a:r>
                      <a:endParaRPr sz="1400" u="none" cap="none" strike="noStrike"/>
                    </a:p>
                  </a:txBody>
                  <a:tcPr marT="45725" marB="45725" marR="91450" marL="91450"/>
                </a:tc>
              </a:tr>
              <a:tr h="6826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4. </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